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</p:sldIdLst>
  <p:sldSz cy="10287000" cx="18288000"/>
  <p:notesSz cx="10287000" cy="18288000"/>
  <p:embeddedFontLst>
    <p:embeddedFont>
      <p:font typeface="Montserrat Black"/>
      <p:bold r:id="rId102"/>
      <p:boldItalic r:id="rId103"/>
    </p:embeddedFont>
    <p:embeddedFont>
      <p:font typeface="Montserrat ExtraBold"/>
      <p:bold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06" roundtripDataSignature="AMtx7mjbh6k0xse6BM15xoA2Zx+oUd+4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B602DB-1E17-45DA-A2F6-26C7500C92BE}">
  <a:tblStyle styleId="{3BB602DB-1E17-45DA-A2F6-26C7500C92B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33CA67C-0F51-43BB-AF5B-C0C8E1A1E8D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F1B8DA1-D1B8-49EA-85EB-4A68994D1512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6" Type="http://customschemas.google.com/relationships/presentationmetadata" Target="metadata"/><Relationship Id="rId105" Type="http://schemas.openxmlformats.org/officeDocument/2006/relationships/font" Target="fonts/MontserratExtraBold-boldItalic.fntdata"/><Relationship Id="rId104" Type="http://schemas.openxmlformats.org/officeDocument/2006/relationships/font" Target="fonts/MontserratExtraBold-bold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MontserratBlack-boldItalic.fntdata"/><Relationship Id="rId102" Type="http://schemas.openxmlformats.org/officeDocument/2006/relationships/font" Target="fonts/MontserratBlack-bold.fntdata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d733afbcc_1_8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2d733afbcc_1_84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abfe0b891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g12abfe0b891_0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1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d733afbcc_1_1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12d733afbcc_1_12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p1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p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p2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p2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p2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p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p2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p2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p2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d733afbcc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12d733afbcc_1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p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7" name="Google Shape;767;p2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9" name="Google Shape;779;p3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p3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2d733afbcc_1_11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12d733afbcc_1_111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2db3c276bc_3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3" name="Google Shape;813;g12db3c276bc_3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2abfe0b891_0_2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6" name="Google Shape;826;g12abfe0b891_0_23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2abfe0b891_0_6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6" name="Google Shape;846;g12abfe0b891_0_6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2cceb433f2_2_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12cceb433f2_2_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2d733afbcc_1_10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12d733afbcc_1_101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2abfe0b891_0_4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3" name="Google Shape;933;g12abfe0b891_0_45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2abfe0b891_0_8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4" name="Google Shape;974;g12abfe0b891_0_82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2ccd435c2c_0_3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5" name="Google Shape;1005;g12ccd435c2c_0_3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2de34c57c0_0_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2de34c57c0_0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12de34c57c0_0_0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2ccd435c2c_0_6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9" name="Google Shape;1029;g12ccd435c2c_0_6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2cceb433f2_2_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4" name="Google Shape;1044;g12cceb433f2_2_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2ccd435c2c_0_1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5" name="Google Shape;1065;g12ccd435c2c_0_1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2db3c276bc_2_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3" name="Google Shape;1083;g12db3c276bc_2_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2db3c276bc_2_3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6" name="Google Shape;1096;g12db3c276bc_2_3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2db3c276bc_2_5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9" name="Google Shape;1109;g12db3c276bc_2_5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d733afbcc_1_2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12d733afbcc_1_25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2cceb433f2_3_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12cceb433f2_3_2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2abfe0b891_0_3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2" name="Google Shape;1162;g12abfe0b891_0_33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2de34c57c0_6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12de34c57c0_6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2de34c57c0_6_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3" name="Google Shape;1183;g12de34c57c0_6_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2de34c57c0_6_1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6" name="Google Shape;1196;g12de34c57c0_6_16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2de34c57c0_6_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7" name="Google Shape;1227;g12de34c57c0_6_2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2de34c57c0_6_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7" name="Google Shape;1247;g12de34c57c0_6_3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2de34c57c0_6_6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12de34c57c0_6_6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2de34c57c0_6_9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g12de34c57c0_6_9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2de34c57c0_6_1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3" name="Google Shape;1333;g12de34c57c0_6_12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d733afbcc_1_4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2d733afbcc_1_4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2de34c57c0_6_19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4" name="Google Shape;1374;g12de34c57c0_6_19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2de34c57c0_6_2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1" name="Google Shape;1391;g12de34c57c0_6_2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2de34c57c0_6_2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6" name="Google Shape;1406;g12de34c57c0_6_2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2de34c57c0_6_24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7" name="Google Shape;1427;g12de34c57c0_6_24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12de34c57c0_6_26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5" name="Google Shape;1445;g12de34c57c0_6_26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2de34c57c0_6_27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8" name="Google Shape;1458;g12de34c57c0_6_27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2de34c57c0_6_28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1" name="Google Shape;1471;g12de34c57c0_6_28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2de34c57c0_6_3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g12de34c57c0_6_31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2de34c57c0_6_3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4" name="Google Shape;1524;g12de34c57c0_6_34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2de34c57c0_6_3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g12de34c57c0_6_3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d733afbcc_1_48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g12d733afbcc_1_48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12de34c57c0_6_3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5" name="Google Shape;1545;g12de34c57c0_6_35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2de34c57c0_6_37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8" name="Google Shape;1558;g12de34c57c0_6_37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2de34c57c0_6_39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8" name="Google Shape;1578;g12de34c57c0_6_39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12de34c57c0_6_4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g12de34c57c0_6_41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2de34c57c0_6_4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g12de34c57c0_6_44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2de34c57c0_6_47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7" name="Google Shape;1657;g12de34c57c0_6_47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2de34c57c0_6_5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8" name="Google Shape;1698;g12de34c57c0_6_51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12de34c57c0_6_54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9" name="Google Shape;1729;g12de34c57c0_6_54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12de34c57c0_6_56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6" name="Google Shape;1746;g12de34c57c0_6_56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12de34c57c0_6_57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1" name="Google Shape;1761;g12de34c57c0_6_57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d733afbcc_1_57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12d733afbcc_1_57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2de34c57c0_6_59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2" name="Google Shape;1782;g12de34c57c0_6_59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2de34c57c0_6_6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0" name="Google Shape;1800;g12de34c57c0_6_6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12de34c57c0_6_6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3" name="Google Shape;1813;g12de34c57c0_6_6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12de34c57c0_6_64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6" name="Google Shape;1826;g12de34c57c0_6_64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12de34c57c0_6_6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g12de34c57c0_6_66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12de34c57c0_6_69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9" name="Google Shape;1879;g12de34c57c0_6_69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4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1" name="Google Shape;1891;p4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4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2" name="Google Shape;1902;p4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4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4" name="Google Shape;1914;p4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4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6" name="Google Shape;1926;p4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d733afbcc_1_6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g12d733afbcc_1_66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4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8" name="Google Shape;1938;p4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0" name="Google Shape;1950;p4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2ccd435c2c_0_9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2ccd435c2c_0_9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g12ccd435c2c_0_99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5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9" name="Google Shape;1969;p5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1" name="Google Shape;1981;p5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d733afbcc_1_104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2d733afbcc_1_104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12d733afbcc_1_104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2d733afbcc_1_104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2d733afbcc_1_104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d733afbcc_1_10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12d733afbcc_1_105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99" name="Google Shape;99;g12d733afbcc_1_105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12d733afbcc_1_105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12d733afbcc_1_105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d733afbcc_1_105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12d733afbcc_1_105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12d733afbcc_1_105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2d733afbcc_1_105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12d733afbcc_1_105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d733afbcc_1_10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2d733afbcc_1_1062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111" name="Google Shape;111;g12d733afbcc_1_1062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112" name="Google Shape;112;g12d733afbcc_1_106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2d733afbcc_1_106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12d733afbcc_1_106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d733afbcc_1_10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12d733afbcc_1_106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12d733afbcc_1_106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119" name="Google Shape;119;g12d733afbcc_1_106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12d733afbcc_1_106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121" name="Google Shape;121;g12d733afbcc_1_106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12d733afbcc_1_106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12d733afbcc_1_106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d733afbcc_1_10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12d733afbcc_1_107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12d733afbcc_1_107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12d733afbcc_1_107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d733afbcc_1_108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12d733afbcc_1_108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12d733afbcc_1_108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d733afbcc_1_1087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12d733afbcc_1_1087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136" name="Google Shape;136;g12d733afbcc_1_1087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g12d733afbcc_1_108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2d733afbcc_1_108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12d733afbcc_1_108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d733afbcc_1_1094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12d733afbcc_1_109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12d733afbcc_1_1094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g12d733afbcc_1_109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12d733afbcc_1_109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12d733afbcc_1_109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d733afbcc_1_11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12d733afbcc_1_1101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50" name="Google Shape;150;g12d733afbcc_1_110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12d733afbcc_1_110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12d733afbcc_1_110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d733afbcc_1_1107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12d733afbcc_1_1107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56" name="Google Shape;156;g12d733afbcc_1_110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12d733afbcc_1_110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12d733afbcc_1_110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5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5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d733afbcc_1_10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12d733afbcc_1_103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12d733afbcc_1_103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12d733afbcc_1_103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12d733afbcc_1_10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39.png"/><Relationship Id="rId13" Type="http://schemas.openxmlformats.org/officeDocument/2006/relationships/image" Target="../media/image52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5" Type="http://schemas.openxmlformats.org/officeDocument/2006/relationships/image" Target="../media/image48.png"/><Relationship Id="rId1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38.png"/><Relationship Id="rId8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58.png"/><Relationship Id="rId5" Type="http://schemas.openxmlformats.org/officeDocument/2006/relationships/image" Target="../media/image26.png"/><Relationship Id="rId6" Type="http://schemas.openxmlformats.org/officeDocument/2006/relationships/image" Target="../media/image47.png"/><Relationship Id="rId7" Type="http://schemas.openxmlformats.org/officeDocument/2006/relationships/image" Target="../media/image60.png"/><Relationship Id="rId8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65.png"/><Relationship Id="rId5" Type="http://schemas.openxmlformats.org/officeDocument/2006/relationships/image" Target="../media/image26.png"/><Relationship Id="rId6" Type="http://schemas.openxmlformats.org/officeDocument/2006/relationships/image" Target="../media/image57.png"/><Relationship Id="rId7" Type="http://schemas.openxmlformats.org/officeDocument/2006/relationships/image" Target="../media/image67.png"/><Relationship Id="rId8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68.png"/><Relationship Id="rId5" Type="http://schemas.openxmlformats.org/officeDocument/2006/relationships/image" Target="../media/image26.png"/><Relationship Id="rId6" Type="http://schemas.openxmlformats.org/officeDocument/2006/relationships/image" Target="../media/image62.png"/><Relationship Id="rId7" Type="http://schemas.openxmlformats.org/officeDocument/2006/relationships/image" Target="../media/image69.png"/><Relationship Id="rId8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6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89.jpg"/><Relationship Id="rId7" Type="http://schemas.openxmlformats.org/officeDocument/2006/relationships/image" Target="../media/image7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75.jpg"/><Relationship Id="rId7" Type="http://schemas.openxmlformats.org/officeDocument/2006/relationships/image" Target="../media/image7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80.jpg"/><Relationship Id="rId7" Type="http://schemas.openxmlformats.org/officeDocument/2006/relationships/image" Target="../media/image84.png"/><Relationship Id="rId8" Type="http://schemas.openxmlformats.org/officeDocument/2006/relationships/image" Target="../media/image8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6.png"/><Relationship Id="rId13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9.png"/><Relationship Id="rId15" Type="http://schemas.openxmlformats.org/officeDocument/2006/relationships/image" Target="../media/image20.png"/><Relationship Id="rId1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7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7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Relationship Id="rId6" Type="http://schemas.openxmlformats.org/officeDocument/2006/relationships/image" Target="../media/image85.png"/><Relationship Id="rId7" Type="http://schemas.openxmlformats.org/officeDocument/2006/relationships/image" Target="../media/image88.png"/><Relationship Id="rId8" Type="http://schemas.openxmlformats.org/officeDocument/2006/relationships/image" Target="../media/image9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Relationship Id="rId9" Type="http://schemas.openxmlformats.org/officeDocument/2006/relationships/image" Target="../media/image100.png"/><Relationship Id="rId5" Type="http://schemas.openxmlformats.org/officeDocument/2006/relationships/image" Target="../media/image93.png"/><Relationship Id="rId6" Type="http://schemas.openxmlformats.org/officeDocument/2006/relationships/image" Target="../media/image92.png"/><Relationship Id="rId7" Type="http://schemas.openxmlformats.org/officeDocument/2006/relationships/image" Target="../media/image87.png"/><Relationship Id="rId8" Type="http://schemas.openxmlformats.org/officeDocument/2006/relationships/image" Target="../media/image91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png"/><Relationship Id="rId10" Type="http://schemas.openxmlformats.org/officeDocument/2006/relationships/image" Target="../media/image9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88.png"/><Relationship Id="rId5" Type="http://schemas.openxmlformats.org/officeDocument/2006/relationships/image" Target="../media/image96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104.jpg"/><Relationship Id="rId5" Type="http://schemas.openxmlformats.org/officeDocument/2006/relationships/image" Target="../media/image96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4.png"/><Relationship Id="rId4" Type="http://schemas.openxmlformats.org/officeDocument/2006/relationships/image" Target="../media/image106.png"/><Relationship Id="rId9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5.png"/><Relationship Id="rId7" Type="http://schemas.openxmlformats.org/officeDocument/2006/relationships/image" Target="../media/image103.png"/><Relationship Id="rId8" Type="http://schemas.openxmlformats.org/officeDocument/2006/relationships/image" Target="../media/image1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08.png"/><Relationship Id="rId7" Type="http://schemas.openxmlformats.org/officeDocument/2006/relationships/hyperlink" Target="https://www.chosun.com/economy/stock-finance/2021/04/07/63MIQ6TKTFEODCWKAU6T3QLHGU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0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5.png"/><Relationship Id="rId10" Type="http://schemas.openxmlformats.org/officeDocument/2006/relationships/image" Target="../media/image11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111.png"/><Relationship Id="rId5" Type="http://schemas.openxmlformats.org/officeDocument/2006/relationships/image" Target="../media/image96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4.png"/><Relationship Id="rId4" Type="http://schemas.openxmlformats.org/officeDocument/2006/relationships/image" Target="../media/image106.png"/><Relationship Id="rId9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5.png"/><Relationship Id="rId7" Type="http://schemas.openxmlformats.org/officeDocument/2006/relationships/image" Target="../media/image103.png"/><Relationship Id="rId8" Type="http://schemas.openxmlformats.org/officeDocument/2006/relationships/image" Target="../media/image1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Relationship Id="rId6" Type="http://schemas.openxmlformats.org/officeDocument/2006/relationships/image" Target="../media/image85.png"/><Relationship Id="rId7" Type="http://schemas.openxmlformats.org/officeDocument/2006/relationships/image" Target="../media/image88.png"/><Relationship Id="rId8" Type="http://schemas.openxmlformats.org/officeDocument/2006/relationships/image" Target="../media/image9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Relationship Id="rId9" Type="http://schemas.openxmlformats.org/officeDocument/2006/relationships/image" Target="../media/image100.png"/><Relationship Id="rId5" Type="http://schemas.openxmlformats.org/officeDocument/2006/relationships/image" Target="../media/image93.png"/><Relationship Id="rId6" Type="http://schemas.openxmlformats.org/officeDocument/2006/relationships/image" Target="../media/image92.png"/><Relationship Id="rId7" Type="http://schemas.openxmlformats.org/officeDocument/2006/relationships/image" Target="../media/image87.png"/><Relationship Id="rId8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png"/><Relationship Id="rId10" Type="http://schemas.openxmlformats.org/officeDocument/2006/relationships/image" Target="../media/image9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88.png"/><Relationship Id="rId5" Type="http://schemas.openxmlformats.org/officeDocument/2006/relationships/image" Target="../media/image96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104.jpg"/><Relationship Id="rId5" Type="http://schemas.openxmlformats.org/officeDocument/2006/relationships/image" Target="../media/image96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1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08.png"/><Relationship Id="rId7" Type="http://schemas.openxmlformats.org/officeDocument/2006/relationships/hyperlink" Target="https://www.chosun.com/economy/stock-finance/2021/04/07/63MIQ6TKTFEODCWKAU6T3QLHGU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1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0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5.png"/><Relationship Id="rId10" Type="http://schemas.openxmlformats.org/officeDocument/2006/relationships/image" Target="../media/image11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111.png"/><Relationship Id="rId5" Type="http://schemas.openxmlformats.org/officeDocument/2006/relationships/image" Target="../media/image96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28.jpg"/><Relationship Id="rId5" Type="http://schemas.openxmlformats.org/officeDocument/2006/relationships/image" Target="../media/image49.png"/><Relationship Id="rId6" Type="http://schemas.openxmlformats.org/officeDocument/2006/relationships/image" Target="../media/image2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Relationship Id="rId6" Type="http://schemas.openxmlformats.org/officeDocument/2006/relationships/image" Target="../media/image85.png"/><Relationship Id="rId7" Type="http://schemas.openxmlformats.org/officeDocument/2006/relationships/image" Target="../media/image88.png"/><Relationship Id="rId8" Type="http://schemas.openxmlformats.org/officeDocument/2006/relationships/image" Target="../media/image90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Relationship Id="rId9" Type="http://schemas.openxmlformats.org/officeDocument/2006/relationships/image" Target="../media/image100.png"/><Relationship Id="rId5" Type="http://schemas.openxmlformats.org/officeDocument/2006/relationships/image" Target="../media/image93.png"/><Relationship Id="rId6" Type="http://schemas.openxmlformats.org/officeDocument/2006/relationships/image" Target="../media/image92.png"/><Relationship Id="rId7" Type="http://schemas.openxmlformats.org/officeDocument/2006/relationships/image" Target="../media/image87.png"/><Relationship Id="rId8" Type="http://schemas.openxmlformats.org/officeDocument/2006/relationships/image" Target="../media/image9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5" Type="http://schemas.openxmlformats.org/officeDocument/2006/relationships/image" Target="../media/image96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104.jpg"/><Relationship Id="rId5" Type="http://schemas.openxmlformats.org/officeDocument/2006/relationships/image" Target="../media/image96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/Relationships>
</file>

<file path=ppt/slides/_rels/slide7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4.png"/><Relationship Id="rId4" Type="http://schemas.openxmlformats.org/officeDocument/2006/relationships/image" Target="../media/image106.png"/><Relationship Id="rId9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5.png"/><Relationship Id="rId7" Type="http://schemas.openxmlformats.org/officeDocument/2006/relationships/image" Target="../media/image103.png"/><Relationship Id="rId8" Type="http://schemas.openxmlformats.org/officeDocument/2006/relationships/image" Target="../media/image11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1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08.png"/><Relationship Id="rId7" Type="http://schemas.openxmlformats.org/officeDocument/2006/relationships/hyperlink" Target="https://www.chosun.com/economy/stock-finance/2021/04/07/63MIQ6TKTFEODCWKAU6T3QLHGU/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1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1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0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8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5.png"/><Relationship Id="rId10" Type="http://schemas.openxmlformats.org/officeDocument/2006/relationships/image" Target="../media/image11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111.png"/><Relationship Id="rId5" Type="http://schemas.openxmlformats.org/officeDocument/2006/relationships/image" Target="../media/image96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23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1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2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0.png"/><Relationship Id="rId4" Type="http://schemas.openxmlformats.org/officeDocument/2006/relationships/image" Target="../media/image120.png"/><Relationship Id="rId5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8550" y="1236307"/>
            <a:ext cx="7326911" cy="389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048" y="-1409700"/>
            <a:ext cx="13904448" cy="1222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87755" y="-740136"/>
            <a:ext cx="8086514" cy="5067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"/>
          <p:cNvGrpSpPr/>
          <p:nvPr/>
        </p:nvGrpSpPr>
        <p:grpSpPr>
          <a:xfrm>
            <a:off x="1612879" y="2870085"/>
            <a:ext cx="6261924" cy="3277011"/>
            <a:chOff x="1612879" y="2870085"/>
            <a:chExt cx="6261924" cy="3277011"/>
          </a:xfrm>
        </p:grpSpPr>
        <p:pic>
          <p:nvPicPr>
            <p:cNvPr id="167" name="Google Shape;167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12879" y="2870085"/>
              <a:ext cx="4508890" cy="2015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06743" y="4971679"/>
              <a:ext cx="1968060" cy="11754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1"/>
          <p:cNvGrpSpPr/>
          <p:nvPr/>
        </p:nvGrpSpPr>
        <p:grpSpPr>
          <a:xfrm>
            <a:off x="14955282" y="6080367"/>
            <a:ext cx="6345535" cy="4082549"/>
            <a:chOff x="15182838" y="5629219"/>
            <a:chExt cx="6345535" cy="4082549"/>
          </a:xfrm>
        </p:grpSpPr>
        <p:pic>
          <p:nvPicPr>
            <p:cNvPr id="170" name="Google Shape;170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182838" y="5629219"/>
              <a:ext cx="6345535" cy="4082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13706" y="6594341"/>
              <a:ext cx="3172767" cy="2041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1"/>
          <p:cNvSpPr txBox="1"/>
          <p:nvPr/>
        </p:nvSpPr>
        <p:spPr>
          <a:xfrm>
            <a:off x="3657600" y="8167774"/>
            <a:ext cx="15864883" cy="2246769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Arial"/>
              <a:buNone/>
            </a:pPr>
            <a:r>
              <a:rPr b="0" i="0" lang="en-US" sz="1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 b="0" i="0" sz="1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9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461" name="Google Shape;461;p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462" name="Google Shape;462;p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4" name="Google Shape;464;p9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9"/>
          <p:cNvSpPr txBox="1"/>
          <p:nvPr/>
        </p:nvSpPr>
        <p:spPr>
          <a:xfrm>
            <a:off x="662130" y="643683"/>
            <a:ext cx="31053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9"/>
          <p:cNvSpPr txBox="1"/>
          <p:nvPr/>
        </p:nvSpPr>
        <p:spPr>
          <a:xfrm>
            <a:off x="2118186" y="4000500"/>
            <a:ext cx="14049342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시각화: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경기종합지수, 기준 금리, 코스피, 채권 금리 그래프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코스톨라니의 달걀이론이 깨지지 않았다는 것을 증명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1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473" name="Google Shape;473;p1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474" name="Google Shape;474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" name="Google Shape;475;p1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76" name="Google Shape;476;p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10"/>
          <p:cNvSpPr txBox="1"/>
          <p:nvPr/>
        </p:nvSpPr>
        <p:spPr>
          <a:xfrm>
            <a:off x="662130" y="643683"/>
            <a:ext cx="31053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6657" y="1827027"/>
            <a:ext cx="7772400" cy="521515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0"/>
          <p:cNvSpPr txBox="1"/>
          <p:nvPr/>
        </p:nvSpPr>
        <p:spPr>
          <a:xfrm>
            <a:off x="1828800" y="7463670"/>
            <a:ext cx="14049342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마코비츠 이론 설명 – 투자성향에 맞는 최적의 투자 자산 비중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기대수익률에 대한 내용 - 이걸 딥러닝(LSTM 예측)과 결합할거다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프로젝트 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11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486" name="Google Shape;486;p1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487" name="Google Shape;487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" name="Google Shape;488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9" name="Google Shape;489;p11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1"/>
          <p:cNvSpPr txBox="1"/>
          <p:nvPr/>
        </p:nvSpPr>
        <p:spPr>
          <a:xfrm>
            <a:off x="662130" y="643683"/>
            <a:ext cx="31053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"/>
          <p:cNvSpPr/>
          <p:nvPr/>
        </p:nvSpPr>
        <p:spPr>
          <a:xfrm>
            <a:off x="2127392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경기 시그널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(거시 경제 지표 활용)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1"/>
          <p:cNvSpPr/>
          <p:nvPr/>
        </p:nvSpPr>
        <p:spPr>
          <a:xfrm>
            <a:off x="7381039" y="6462486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주식 외 6개 종목 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1"/>
          <p:cNvSpPr/>
          <p:nvPr/>
        </p:nvSpPr>
        <p:spPr>
          <a:xfrm>
            <a:off x="10004233" y="4337697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투자 전략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p11"/>
          <p:cNvCxnSpPr>
            <a:stCxn id="491" idx="3"/>
            <a:endCxn id="492" idx="1"/>
          </p:cNvCxnSpPr>
          <p:nvPr/>
        </p:nvCxnSpPr>
        <p:spPr>
          <a:xfrm>
            <a:off x="5784992" y="735330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5" name="Google Shape;495;p11"/>
          <p:cNvCxnSpPr/>
          <p:nvPr/>
        </p:nvCxnSpPr>
        <p:spPr>
          <a:xfrm>
            <a:off x="11035010" y="7378960"/>
            <a:ext cx="1596047" cy="23586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6" name="Google Shape;496;p11"/>
          <p:cNvSpPr/>
          <p:nvPr/>
        </p:nvSpPr>
        <p:spPr>
          <a:xfrm>
            <a:off x="12649200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최적 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종목 추천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7" name="Google Shape;497;p11"/>
          <p:cNvCxnSpPr/>
          <p:nvPr/>
        </p:nvCxnSpPr>
        <p:spPr>
          <a:xfrm>
            <a:off x="11833033" y="6166497"/>
            <a:ext cx="0" cy="1176633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8" name="Google Shape;498;p11"/>
          <p:cNvSpPr/>
          <p:nvPr/>
        </p:nvSpPr>
        <p:spPr>
          <a:xfrm>
            <a:off x="2146807" y="2945024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 투자자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성향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11"/>
          <p:cNvCxnSpPr>
            <a:endCxn id="491" idx="0"/>
          </p:cNvCxnSpPr>
          <p:nvPr/>
        </p:nvCxnSpPr>
        <p:spPr>
          <a:xfrm flipH="1">
            <a:off x="3956192" y="4773900"/>
            <a:ext cx="19500" cy="16650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문구, 봉투이(가) 표시된 사진&#10;&#10;자동 생성된 설명" id="504" name="Google Shape;504;g12d733afbcc_1_845"/>
          <p:cNvPicPr preferRelativeResize="0"/>
          <p:nvPr/>
        </p:nvPicPr>
        <p:blipFill rotWithShape="1">
          <a:blip r:embed="rId3">
            <a:alphaModFix amt="50000"/>
          </a:blip>
          <a:srcRect b="17393" l="0" r="0" t="17170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505" name="Google Shape;505;g12d733afbcc_1_845"/>
          <p:cNvSpPr txBox="1"/>
          <p:nvPr/>
        </p:nvSpPr>
        <p:spPr>
          <a:xfrm>
            <a:off x="1328738" y="1128713"/>
            <a:ext cx="5502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지표 및 시그널 분석</a:t>
            </a:r>
            <a:endParaRPr/>
          </a:p>
        </p:txBody>
      </p:sp>
      <p:sp>
        <p:nvSpPr>
          <p:cNvPr id="506" name="Google Shape;506;g12d733afbcc_1_845"/>
          <p:cNvSpPr/>
          <p:nvPr/>
        </p:nvSpPr>
        <p:spPr>
          <a:xfrm>
            <a:off x="1414461" y="2604693"/>
            <a:ext cx="5255400" cy="93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2d733afbcc_1_845"/>
          <p:cNvSpPr txBox="1"/>
          <p:nvPr/>
        </p:nvSpPr>
        <p:spPr>
          <a:xfrm>
            <a:off x="1328738" y="2857499"/>
            <a:ext cx="32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선정 이유와 기본 이론 설명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g12abfe0b89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g12abfe0b891_0_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514" name="Google Shape;514;g12abfe0b891_0_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15" name="Google Shape;515;g12abfe0b891_0_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" name="Google Shape;516;g12abfe0b891_0_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7" name="Google Shape;517;g12abfe0b891_0_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g12abfe0b891_0_0"/>
          <p:cNvSpPr txBox="1"/>
          <p:nvPr/>
        </p:nvSpPr>
        <p:spPr>
          <a:xfrm>
            <a:off x="640035" y="658996"/>
            <a:ext cx="27309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데이터 정의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g12abfe0b89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3158" y="2505504"/>
            <a:ext cx="6671723" cy="332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12abfe0b891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8410" y="4056683"/>
            <a:ext cx="5100692" cy="144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12abfe0b891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63158" y="6637682"/>
            <a:ext cx="6671723" cy="332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12abfe0b891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90320" y="7807688"/>
            <a:ext cx="5467570" cy="207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2abfe0b891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97759" y="2505504"/>
            <a:ext cx="6663312" cy="332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12abfe0b891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36499" y="3987730"/>
            <a:ext cx="5845826" cy="78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12abfe0b891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558622" y="6581087"/>
            <a:ext cx="6891064" cy="343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12abfe0b891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514749" y="8170192"/>
            <a:ext cx="5503724" cy="110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12abfe0b891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2700000">
            <a:off x="7421705" y="4693744"/>
            <a:ext cx="3587554" cy="358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12abfe0b891_0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397498" y="5758615"/>
            <a:ext cx="3641339" cy="1426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2abfe0b891_0_0"/>
          <p:cNvSpPr txBox="1"/>
          <p:nvPr/>
        </p:nvSpPr>
        <p:spPr>
          <a:xfrm>
            <a:off x="1798515" y="1846245"/>
            <a:ext cx="27309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투자전략팀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12abfe0b891_0_0"/>
          <p:cNvSpPr txBox="1"/>
          <p:nvPr/>
        </p:nvSpPr>
        <p:spPr>
          <a:xfrm>
            <a:off x="15022465" y="1837735"/>
            <a:ext cx="1741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주식팀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2abfe0b891_0_0"/>
          <p:cNvSpPr txBox="1"/>
          <p:nvPr/>
        </p:nvSpPr>
        <p:spPr>
          <a:xfrm>
            <a:off x="2228410" y="2852121"/>
            <a:ext cx="6001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거시경제 지표(경기)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12abfe0b891_0_0"/>
          <p:cNvSpPr txBox="1"/>
          <p:nvPr/>
        </p:nvSpPr>
        <p:spPr>
          <a:xfrm>
            <a:off x="2228410" y="6975952"/>
            <a:ext cx="6001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시장 지표 (투자 자산)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12abfe0b891_0_0"/>
          <p:cNvSpPr txBox="1"/>
          <p:nvPr/>
        </p:nvSpPr>
        <p:spPr>
          <a:xfrm>
            <a:off x="9870248" y="2857500"/>
            <a:ext cx="6001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기업 재무제표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12abfe0b891_0_0"/>
          <p:cNvSpPr txBox="1"/>
          <p:nvPr/>
        </p:nvSpPr>
        <p:spPr>
          <a:xfrm>
            <a:off x="9881134" y="6952117"/>
            <a:ext cx="6001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기업 주가 데이터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12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541" name="Google Shape;541;p1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42" name="Google Shape;542;p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" name="Google Shape;543;p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4" name="Google Shape;544;p12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12"/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투자자 투자 성향 분석 - 투자 성향 군집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2"/>
          <p:cNvSpPr txBox="1"/>
          <p:nvPr/>
        </p:nvSpPr>
        <p:spPr>
          <a:xfrm>
            <a:off x="10078747" y="7659984"/>
            <a:ext cx="4953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투자자 데이터 생성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2"/>
          <p:cNvSpPr/>
          <p:nvPr/>
        </p:nvSpPr>
        <p:spPr>
          <a:xfrm>
            <a:off x="1749702" y="3543136"/>
            <a:ext cx="53990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2"/>
          <p:cNvSpPr/>
          <p:nvPr/>
        </p:nvSpPr>
        <p:spPr>
          <a:xfrm>
            <a:off x="1010630" y="6300014"/>
            <a:ext cx="5790883" cy="486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2"/>
          <p:cNvSpPr txBox="1"/>
          <p:nvPr/>
        </p:nvSpPr>
        <p:spPr>
          <a:xfrm>
            <a:off x="934747" y="7659984"/>
            <a:ext cx="655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Self-reporting 통계자료 기반 난수생성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0946" y="2662503"/>
            <a:ext cx="6937819" cy="248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5189" y="2867634"/>
            <a:ext cx="4408595" cy="107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8044005" y="7138647"/>
            <a:ext cx="426944" cy="153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43895" y="2969218"/>
            <a:ext cx="7375029" cy="303153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554" name="Google Shape;554;p12"/>
          <p:cNvGrpSpPr/>
          <p:nvPr/>
        </p:nvGrpSpPr>
        <p:grpSpPr>
          <a:xfrm>
            <a:off x="15538539" y="5818964"/>
            <a:ext cx="1975283" cy="1448513"/>
            <a:chOff x="10724718" y="1916615"/>
            <a:chExt cx="1975283" cy="1448513"/>
          </a:xfrm>
        </p:grpSpPr>
        <p:pic>
          <p:nvPicPr>
            <p:cNvPr id="555" name="Google Shape;555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724719" y="2793336"/>
              <a:ext cx="1975282" cy="571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1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724718" y="1916615"/>
              <a:ext cx="1975282" cy="8109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7" name="Google Shape;557;p12"/>
          <p:cNvSpPr txBox="1"/>
          <p:nvPr/>
        </p:nvSpPr>
        <p:spPr>
          <a:xfrm>
            <a:off x="1205189" y="3753490"/>
            <a:ext cx="674357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투자 위험수용성향 척도의 활용성에 관한 연구</a:t>
            </a:r>
            <a:endParaRPr b="1" i="0" sz="1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Grable &amp; Lytton의 시나리오형 문항과 단일문항 측정방법의 비교</a:t>
            </a:r>
            <a:endParaRPr b="1" i="0" sz="1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설문 문항 및 통계 자료 활용</a:t>
            </a:r>
            <a:endParaRPr b="0" i="0" sz="1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13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564" name="Google Shape;564;p1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65" name="Google Shape;565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6" name="Google Shape;566;p1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7" name="Google Shape;567;p13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13"/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투자자 투자 성향 분석 - 투자 성향 군집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3"/>
          <p:cNvSpPr txBox="1"/>
          <p:nvPr/>
        </p:nvSpPr>
        <p:spPr>
          <a:xfrm>
            <a:off x="6934200" y="6069330"/>
            <a:ext cx="2057400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KMeans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3"/>
          <p:cNvSpPr txBox="1"/>
          <p:nvPr/>
        </p:nvSpPr>
        <p:spPr>
          <a:xfrm>
            <a:off x="1142999" y="6069330"/>
            <a:ext cx="2057400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3"/>
          <p:cNvSpPr txBox="1"/>
          <p:nvPr/>
        </p:nvSpPr>
        <p:spPr>
          <a:xfrm>
            <a:off x="12649200" y="6069330"/>
            <a:ext cx="4114801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MiniBatchKMeans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5342" y="2071188"/>
            <a:ext cx="7375029" cy="303153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573" name="Google Shape;57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6922" y="6537007"/>
            <a:ext cx="4686954" cy="320084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574" name="Google Shape;57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80663" y="6537007"/>
            <a:ext cx="4610743" cy="31341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575" name="Google Shape;575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21161" y="6537007"/>
            <a:ext cx="4782217" cy="318179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76" name="Google Shape;576;p13"/>
          <p:cNvSpPr/>
          <p:nvPr/>
        </p:nvSpPr>
        <p:spPr>
          <a:xfrm>
            <a:off x="6248400" y="6069330"/>
            <a:ext cx="5638800" cy="3874770"/>
          </a:xfrm>
          <a:prstGeom prst="rect">
            <a:avLst/>
          </a:prstGeom>
          <a:noFill/>
          <a:ln cap="flat" cmpd="sng" w="698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14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583" name="Google Shape;583;p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84" name="Google Shape;584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5" name="Google Shape;585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6" name="Google Shape;586;p14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7" name="Google Shape;587;p14"/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투자자 투자 성향 분석 - 투자 성향 군집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8" name="Google Shape;588;p14"/>
          <p:cNvGraphicFramePr/>
          <p:nvPr/>
        </p:nvGraphicFramePr>
        <p:xfrm>
          <a:off x="4876800" y="742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{3BB602DB-1E17-45DA-A2F6-26C7500C92BE}</a:tableStyleId>
              </a:tblPr>
              <a:tblGrid>
                <a:gridCol w="1706875"/>
                <a:gridCol w="1706875"/>
                <a:gridCol w="1706875"/>
                <a:gridCol w="1706875"/>
                <a:gridCol w="1706875"/>
              </a:tblGrid>
              <a:tr h="68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안정형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안정추구형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위험중립형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적극투자형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공격투자형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589" name="Google Shape;58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2781" y="2278447"/>
            <a:ext cx="7620151" cy="413406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16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596" name="Google Shape;596;p16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97" name="Google Shape;597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8" name="Google Shape;598;p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99" name="Google Shape;599;p16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" name="Google Shape;600;p16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- 군집분석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2933700"/>
            <a:ext cx="15340234" cy="577514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6"/>
          <p:cNvSpPr txBox="1"/>
          <p:nvPr/>
        </p:nvSpPr>
        <p:spPr>
          <a:xfrm>
            <a:off x="457200" y="1638300"/>
            <a:ext cx="160689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기준금리와 연관된 거시경제 지표들을 Feature로 군집분석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17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09" name="Google Shape;609;p1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10" name="Google Shape;610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1" name="Google Shape;611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2" name="Google Shape;612;p17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3" name="Google Shape;613;p17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- 군집분석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101" y="2053119"/>
            <a:ext cx="4243699" cy="270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3541" y="1999144"/>
            <a:ext cx="4243699" cy="274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15600" y="1981668"/>
            <a:ext cx="4562096" cy="28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101" y="5753100"/>
            <a:ext cx="4353533" cy="2753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15000" y="5686415"/>
            <a:ext cx="4458322" cy="2886478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7"/>
          <p:cNvSpPr txBox="1"/>
          <p:nvPr/>
        </p:nvSpPr>
        <p:spPr>
          <a:xfrm>
            <a:off x="457200" y="1638300"/>
            <a:ext cx="160689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대체적으로 기간별로 군집화됨-&gt; 고금리, 중금리, 저금리로 군집됨에 따라 각 금리시기 별로 다시 군집분석을 해서 금리 인상, 인하, 정체 기간을 나눌 수 있었음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7"/>
          <p:cNvSpPr txBox="1"/>
          <p:nvPr/>
        </p:nvSpPr>
        <p:spPr>
          <a:xfrm>
            <a:off x="468949" y="8995742"/>
            <a:ext cx="160689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코로나 팬데믹의 경우 기존과는 다른 경제 변동으로 인해 군집화가 잘 되지 않아서 코로나 기간만 따로 군집화를 실행했음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코로나 팬데믹 같은 불확실성이 높은 상황에서 모델 성능이 떨어지기 때문에 군집분석이 아닌 다른 방향으로 선회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g12d733afbcc_1_125"/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78" name="Google Shape;178;g12d733afbcc_1_1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g12d733afbcc_1_1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g12d733afbcc_1_125"/>
          <p:cNvSpPr txBox="1"/>
          <p:nvPr/>
        </p:nvSpPr>
        <p:spPr>
          <a:xfrm>
            <a:off x="8354464" y="9907824"/>
            <a:ext cx="157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g12d733afbcc_1_125"/>
          <p:cNvGrpSpPr/>
          <p:nvPr/>
        </p:nvGrpSpPr>
        <p:grpSpPr>
          <a:xfrm>
            <a:off x="7420493" y="-1068514"/>
            <a:ext cx="3418677" cy="3386592"/>
            <a:chOff x="7240297" y="-1068514"/>
            <a:chExt cx="3418677" cy="3386592"/>
          </a:xfrm>
        </p:grpSpPr>
        <p:sp>
          <p:nvSpPr>
            <p:cNvPr id="182" name="Google Shape;182;g12d733afbcc_1_125"/>
            <p:cNvSpPr/>
            <p:nvPr/>
          </p:nvSpPr>
          <p:spPr>
            <a:xfrm>
              <a:off x="8962961" y="651878"/>
              <a:ext cx="1695900" cy="1666200"/>
            </a:xfrm>
            <a:prstGeom prst="diagStripe">
              <a:avLst>
                <a:gd fmla="val 50000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12d733afbcc_1_125"/>
            <p:cNvSpPr/>
            <p:nvPr/>
          </p:nvSpPr>
          <p:spPr>
            <a:xfrm rot="5400000">
              <a:off x="7272205" y="598399"/>
              <a:ext cx="1666200" cy="1724400"/>
            </a:xfrm>
            <a:prstGeom prst="diagStripe">
              <a:avLst>
                <a:gd fmla="val 5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12d733afbcc_1_125"/>
            <p:cNvSpPr/>
            <p:nvPr/>
          </p:nvSpPr>
          <p:spPr>
            <a:xfrm rot="10800000">
              <a:off x="7240297" y="-1068514"/>
              <a:ext cx="1729800" cy="1710300"/>
            </a:xfrm>
            <a:prstGeom prst="diagStripe">
              <a:avLst>
                <a:gd fmla="val 5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12d733afbcc_1_125"/>
            <p:cNvSpPr/>
            <p:nvPr/>
          </p:nvSpPr>
          <p:spPr>
            <a:xfrm rot="-5400000">
              <a:off x="8947474" y="-1055427"/>
              <a:ext cx="1724400" cy="1698600"/>
            </a:xfrm>
            <a:prstGeom prst="diagStripe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g12d733afbcc_1_125"/>
          <p:cNvSpPr txBox="1"/>
          <p:nvPr/>
        </p:nvSpPr>
        <p:spPr>
          <a:xfrm>
            <a:off x="2233530" y="4669586"/>
            <a:ext cx="42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2d733afbcc_1_125"/>
          <p:cNvSpPr txBox="1"/>
          <p:nvPr/>
        </p:nvSpPr>
        <p:spPr>
          <a:xfrm>
            <a:off x="8439800" y="2577130"/>
            <a:ext cx="13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INDEX</a:t>
            </a:r>
            <a:endParaRPr b="0" i="0" sz="2800" u="none" cap="none" strike="noStrik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8" name="Google Shape;188;g12d733afbcc_1_125"/>
          <p:cNvSpPr txBox="1"/>
          <p:nvPr/>
        </p:nvSpPr>
        <p:spPr>
          <a:xfrm>
            <a:off x="5032320" y="4669586"/>
            <a:ext cx="42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2d733afbcc_1_125"/>
          <p:cNvSpPr txBox="1"/>
          <p:nvPr/>
        </p:nvSpPr>
        <p:spPr>
          <a:xfrm>
            <a:off x="7819633" y="4669586"/>
            <a:ext cx="42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2d733afbcc_1_125"/>
          <p:cNvSpPr txBox="1"/>
          <p:nvPr/>
        </p:nvSpPr>
        <p:spPr>
          <a:xfrm>
            <a:off x="10569037" y="4669586"/>
            <a:ext cx="52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2d733afbcc_1_125"/>
          <p:cNvSpPr txBox="1"/>
          <p:nvPr/>
        </p:nvSpPr>
        <p:spPr>
          <a:xfrm>
            <a:off x="13379500" y="4669586"/>
            <a:ext cx="4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2d733afbcc_1_125"/>
          <p:cNvSpPr txBox="1"/>
          <p:nvPr/>
        </p:nvSpPr>
        <p:spPr>
          <a:xfrm>
            <a:off x="16191580" y="4669586"/>
            <a:ext cx="45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g12d733afbcc_1_125"/>
          <p:cNvGrpSpPr/>
          <p:nvPr/>
        </p:nvGrpSpPr>
        <p:grpSpPr>
          <a:xfrm>
            <a:off x="1895333" y="5413678"/>
            <a:ext cx="1090333" cy="1100305"/>
            <a:chOff x="2443901" y="6242868"/>
            <a:chExt cx="1090333" cy="1100305"/>
          </a:xfrm>
        </p:grpSpPr>
        <p:sp>
          <p:nvSpPr>
            <p:cNvPr id="194" name="Google Shape;194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258F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g12d733afbcc_1_125"/>
          <p:cNvSpPr/>
          <p:nvPr/>
        </p:nvSpPr>
        <p:spPr>
          <a:xfrm>
            <a:off x="2931161" y="5941003"/>
            <a:ext cx="54600" cy="1485000"/>
          </a:xfrm>
          <a:prstGeom prst="rect">
            <a:avLst/>
          </a:prstGeom>
          <a:solidFill>
            <a:srgbClr val="258F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12d733afbcc_1_125"/>
          <p:cNvSpPr/>
          <p:nvPr/>
        </p:nvSpPr>
        <p:spPr>
          <a:xfrm>
            <a:off x="1898735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258F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g12d733afbcc_1_125"/>
          <p:cNvGrpSpPr/>
          <p:nvPr/>
        </p:nvGrpSpPr>
        <p:grpSpPr>
          <a:xfrm>
            <a:off x="4693715" y="5413678"/>
            <a:ext cx="1090333" cy="1100305"/>
            <a:chOff x="2443901" y="6242868"/>
            <a:chExt cx="1090333" cy="1100305"/>
          </a:xfrm>
        </p:grpSpPr>
        <p:sp>
          <p:nvSpPr>
            <p:cNvPr id="200" name="Google Shape;200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2269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g12d733afbcc_1_125"/>
          <p:cNvSpPr/>
          <p:nvPr/>
        </p:nvSpPr>
        <p:spPr>
          <a:xfrm>
            <a:off x="5726549" y="5941004"/>
            <a:ext cx="57900" cy="1485000"/>
          </a:xfrm>
          <a:prstGeom prst="rect">
            <a:avLst/>
          </a:prstGeom>
          <a:solidFill>
            <a:srgbClr val="2269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12d733afbcc_1_125"/>
          <p:cNvSpPr/>
          <p:nvPr/>
        </p:nvSpPr>
        <p:spPr>
          <a:xfrm>
            <a:off x="4697525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2269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g12d733afbcc_1_125"/>
          <p:cNvGrpSpPr/>
          <p:nvPr/>
        </p:nvGrpSpPr>
        <p:grpSpPr>
          <a:xfrm>
            <a:off x="7496315" y="5413678"/>
            <a:ext cx="1090333" cy="1100305"/>
            <a:chOff x="2443901" y="6242868"/>
            <a:chExt cx="1090333" cy="1100305"/>
          </a:xfrm>
        </p:grpSpPr>
        <p:sp>
          <p:nvSpPr>
            <p:cNvPr id="206" name="Google Shape;206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2B46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g12d733afbcc_1_125"/>
          <p:cNvSpPr/>
          <p:nvPr/>
        </p:nvSpPr>
        <p:spPr>
          <a:xfrm>
            <a:off x="8528741" y="5947005"/>
            <a:ext cx="57900" cy="1485000"/>
          </a:xfrm>
          <a:prstGeom prst="rect">
            <a:avLst/>
          </a:prstGeom>
          <a:solidFill>
            <a:srgbClr val="2B46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12d733afbcc_1_125"/>
          <p:cNvSpPr/>
          <p:nvPr/>
        </p:nvSpPr>
        <p:spPr>
          <a:xfrm>
            <a:off x="7489207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2B46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g12d733afbcc_1_125"/>
          <p:cNvGrpSpPr/>
          <p:nvPr/>
        </p:nvGrpSpPr>
        <p:grpSpPr>
          <a:xfrm>
            <a:off x="10294151" y="5413678"/>
            <a:ext cx="1090333" cy="1100305"/>
            <a:chOff x="2443901" y="6242868"/>
            <a:chExt cx="1090333" cy="1100305"/>
          </a:xfrm>
        </p:grpSpPr>
        <p:sp>
          <p:nvSpPr>
            <p:cNvPr id="212" name="Google Shape;212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g12d733afbcc_1_125"/>
          <p:cNvSpPr/>
          <p:nvPr/>
        </p:nvSpPr>
        <p:spPr>
          <a:xfrm>
            <a:off x="11326577" y="5947005"/>
            <a:ext cx="57900" cy="148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2d733afbcc_1_125"/>
          <p:cNvSpPr/>
          <p:nvPr/>
        </p:nvSpPr>
        <p:spPr>
          <a:xfrm>
            <a:off x="10284443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g12d733afbcc_1_125"/>
          <p:cNvGrpSpPr/>
          <p:nvPr/>
        </p:nvGrpSpPr>
        <p:grpSpPr>
          <a:xfrm>
            <a:off x="13066161" y="5413678"/>
            <a:ext cx="1090333" cy="1100305"/>
            <a:chOff x="2443901" y="6242868"/>
            <a:chExt cx="1090333" cy="1100305"/>
          </a:xfrm>
        </p:grpSpPr>
        <p:sp>
          <p:nvSpPr>
            <p:cNvPr id="218" name="Google Shape;218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C4BD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g12d733afbcc_1_125"/>
          <p:cNvSpPr/>
          <p:nvPr/>
        </p:nvSpPr>
        <p:spPr>
          <a:xfrm>
            <a:off x="14102397" y="5941002"/>
            <a:ext cx="54000" cy="1485000"/>
          </a:xfrm>
          <a:prstGeom prst="rect">
            <a:avLst/>
          </a:prstGeom>
          <a:solidFill>
            <a:srgbClr val="C4B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2d733afbcc_1_125"/>
          <p:cNvSpPr/>
          <p:nvPr/>
        </p:nvSpPr>
        <p:spPr>
          <a:xfrm>
            <a:off x="13079679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C4B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g12d733afbcc_1_125"/>
          <p:cNvGrpSpPr/>
          <p:nvPr/>
        </p:nvGrpSpPr>
        <p:grpSpPr>
          <a:xfrm>
            <a:off x="15874915" y="5413678"/>
            <a:ext cx="1090333" cy="1100305"/>
            <a:chOff x="2443901" y="6242868"/>
            <a:chExt cx="1090333" cy="1100305"/>
          </a:xfrm>
        </p:grpSpPr>
        <p:sp>
          <p:nvSpPr>
            <p:cNvPr id="224" name="Google Shape;224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1D1B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g12d733afbcc_1_125"/>
          <p:cNvSpPr/>
          <p:nvPr/>
        </p:nvSpPr>
        <p:spPr>
          <a:xfrm>
            <a:off x="16907341" y="5947005"/>
            <a:ext cx="57900" cy="1485000"/>
          </a:xfrm>
          <a:prstGeom prst="rect">
            <a:avLst/>
          </a:prstGeom>
          <a:solidFill>
            <a:srgbClr val="1D1B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2d733afbcc_1_125"/>
          <p:cNvSpPr/>
          <p:nvPr/>
        </p:nvSpPr>
        <p:spPr>
          <a:xfrm>
            <a:off x="15874915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4944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2d733afbcc_1_125"/>
          <p:cNvSpPr txBox="1"/>
          <p:nvPr/>
        </p:nvSpPr>
        <p:spPr>
          <a:xfrm>
            <a:off x="4323241" y="6193090"/>
            <a:ext cx="135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학습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데이터셋</a:t>
            </a:r>
            <a:endParaRPr/>
          </a:p>
        </p:txBody>
      </p:sp>
      <p:sp>
        <p:nvSpPr>
          <p:cNvPr id="230" name="Google Shape;230;g12d733afbcc_1_125"/>
          <p:cNvSpPr txBox="1"/>
          <p:nvPr/>
        </p:nvSpPr>
        <p:spPr>
          <a:xfrm>
            <a:off x="7102152" y="6071170"/>
            <a:ext cx="135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지표 및 시그널 분석</a:t>
            </a:r>
            <a:endParaRPr/>
          </a:p>
        </p:txBody>
      </p:sp>
      <p:sp>
        <p:nvSpPr>
          <p:cNvPr id="231" name="Google Shape;231;g12d733afbcc_1_125"/>
          <p:cNvSpPr txBox="1"/>
          <p:nvPr/>
        </p:nvSpPr>
        <p:spPr>
          <a:xfrm>
            <a:off x="9881063" y="6071170"/>
            <a:ext cx="1435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(군집, 회귀,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LSTM)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12d733afbcc_1_125"/>
          <p:cNvSpPr txBox="1"/>
          <p:nvPr/>
        </p:nvSpPr>
        <p:spPr>
          <a:xfrm>
            <a:off x="12742955" y="6071170"/>
            <a:ext cx="135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결론 분석</a:t>
            </a:r>
            <a:endParaRPr/>
          </a:p>
        </p:txBody>
      </p:sp>
      <p:sp>
        <p:nvSpPr>
          <p:cNvPr id="233" name="Google Shape;233;g12d733afbcc_1_125"/>
          <p:cNvSpPr txBox="1"/>
          <p:nvPr/>
        </p:nvSpPr>
        <p:spPr>
          <a:xfrm>
            <a:off x="15521866" y="6071169"/>
            <a:ext cx="135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웹 서비스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/>
          </a:p>
        </p:txBody>
      </p:sp>
      <p:sp>
        <p:nvSpPr>
          <p:cNvPr id="234" name="Google Shape;234;g12d733afbcc_1_125"/>
          <p:cNvSpPr txBox="1"/>
          <p:nvPr/>
        </p:nvSpPr>
        <p:spPr>
          <a:xfrm>
            <a:off x="1544330" y="6193090"/>
            <a:ext cx="135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/>
          </a:p>
        </p:txBody>
      </p:sp>
      <p:sp>
        <p:nvSpPr>
          <p:cNvPr id="235" name="Google Shape;235;g12d733afbcc_1_125"/>
          <p:cNvSpPr/>
          <p:nvPr/>
        </p:nvSpPr>
        <p:spPr>
          <a:xfrm rot="-2664324">
            <a:off x="1292269" y="1638991"/>
            <a:ext cx="1206036" cy="121261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g12d733afbcc_1_125"/>
          <p:cNvGrpSpPr/>
          <p:nvPr/>
        </p:nvGrpSpPr>
        <p:grpSpPr>
          <a:xfrm>
            <a:off x="8172100" y="-238709"/>
            <a:ext cx="1943400" cy="1802890"/>
            <a:chOff x="8172100" y="-238709"/>
            <a:chExt cx="1943400" cy="1802890"/>
          </a:xfrm>
        </p:grpSpPr>
        <p:sp>
          <p:nvSpPr>
            <p:cNvPr id="237" name="Google Shape;237;g12d733afbcc_1_125"/>
            <p:cNvSpPr/>
            <p:nvPr/>
          </p:nvSpPr>
          <p:spPr>
            <a:xfrm>
              <a:off x="9147700" y="-238709"/>
              <a:ext cx="967800" cy="890700"/>
            </a:xfrm>
            <a:prstGeom prst="rtTriangle">
              <a:avLst/>
            </a:prstGeom>
            <a:solidFill>
              <a:srgbClr val="262626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8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12d733afbcc_1_125"/>
            <p:cNvSpPr/>
            <p:nvPr/>
          </p:nvSpPr>
          <p:spPr>
            <a:xfrm flipH="1">
              <a:off x="8172100" y="-235909"/>
              <a:ext cx="975600" cy="8907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8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12d733afbcc_1_125"/>
            <p:cNvSpPr/>
            <p:nvPr/>
          </p:nvSpPr>
          <p:spPr>
            <a:xfrm flipH="1" rot="-5400000">
              <a:off x="8210990" y="619720"/>
              <a:ext cx="905700" cy="953400"/>
            </a:xfrm>
            <a:prstGeom prst="rtTriangle">
              <a:avLst/>
            </a:prstGeom>
            <a:solidFill>
              <a:srgbClr val="DDD9C3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8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12d733afbcc_1_125"/>
            <p:cNvSpPr/>
            <p:nvPr/>
          </p:nvSpPr>
          <p:spPr>
            <a:xfrm rot="5400000">
              <a:off x="9164407" y="628031"/>
              <a:ext cx="912300" cy="960000"/>
            </a:xfrm>
            <a:prstGeom prst="rtTriangle">
              <a:avLst/>
            </a:prstGeom>
            <a:solidFill>
              <a:srgbClr val="595959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8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" name="Google Shape;626;p18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27" name="Google Shape;627;p1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28" name="Google Shape;628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9" name="Google Shape;629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30" name="Google Shape;630;p18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1" name="Google Shape;631;p18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8"/>
          <p:cNvSpPr txBox="1"/>
          <p:nvPr/>
        </p:nvSpPr>
        <p:spPr>
          <a:xfrm>
            <a:off x="3017541" y="2781300"/>
            <a:ext cx="12250632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OECD CLI (경기 선행지수):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3개월 후 경기 예측치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단점 : 추후 예측치가 달라짐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 경기를 나타내는 Feature 활용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회귀 분석 경기 선행지수 예측 모델 개발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8" name="Google Shape;638;p19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39" name="Google Shape;639;p1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40" name="Google Shape;640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" name="Google Shape;641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42" name="Google Shape;642;p19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19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9"/>
          <p:cNvSpPr txBox="1"/>
          <p:nvPr/>
        </p:nvSpPr>
        <p:spPr>
          <a:xfrm>
            <a:off x="3017541" y="7270640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설명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7000" y="1875049"/>
            <a:ext cx="12355649" cy="497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p2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52" name="Google Shape;652;p2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53" name="Google Shape;653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4" name="Google Shape;654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5" name="Google Shape;655;p2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20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0"/>
          <p:cNvSpPr txBox="1"/>
          <p:nvPr/>
        </p:nvSpPr>
        <p:spPr>
          <a:xfrm>
            <a:off x="3017541" y="8724900"/>
            <a:ext cx="1225063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학습 성과 비교 &lt;저 템플릿 맞춰서 수정&gt;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0700" y="1852153"/>
            <a:ext cx="14146599" cy="658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4" name="Google Shape;664;p21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65" name="Google Shape;665;p2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66" name="Google Shape;666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" name="Google Shape;667;p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8" name="Google Shape;668;p21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21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1"/>
          <p:cNvSpPr txBox="1"/>
          <p:nvPr/>
        </p:nvSpPr>
        <p:spPr>
          <a:xfrm>
            <a:off x="3017541" y="8724900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예측 / 실제치 비교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1400" y="2324100"/>
            <a:ext cx="10439400" cy="41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" name="Google Shape;677;p22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78" name="Google Shape;678;p2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79" name="Google Shape;679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0" name="Google Shape;680;p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1" name="Google Shape;681;p22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2" name="Google Shape;682;p22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2"/>
          <p:cNvSpPr txBox="1"/>
          <p:nvPr/>
        </p:nvSpPr>
        <p:spPr>
          <a:xfrm>
            <a:off x="3017541" y="8366044"/>
            <a:ext cx="12250632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CLI를 활용해서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안정적인 자산 운용 (MDD 최소화)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2"/>
          <p:cNvSpPr txBox="1"/>
          <p:nvPr/>
        </p:nvSpPr>
        <p:spPr>
          <a:xfrm>
            <a:off x="3017541" y="3246769"/>
            <a:ext cx="12250632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CLI에 따른 경기 4국면(확장, 회복, 둔화, 위축)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 수익률 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확장, 회복의 경우 상승장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둔화, 위축의 경우 하락장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p23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91" name="Google Shape;691;p2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92" name="Google Shape;692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3" name="Google Shape;693;p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4" name="Google Shape;694;p23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5" name="Google Shape;695;p23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타이밍보다 분산에 집중하면 중간은 간다" id="696" name="Google Shape;69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4967" y="1835276"/>
            <a:ext cx="10621857" cy="559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24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704" name="Google Shape;704;p2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05" name="Google Shape;705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6" name="Google Shape;706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07" name="Google Shape;707;p24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8" name="Google Shape;708;p24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타이밍보다 분산에 집중하면 중간은 간다" id="709" name="Google Shape;70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5200" y="1559265"/>
            <a:ext cx="9401142" cy="5940827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4"/>
          <p:cNvSpPr txBox="1"/>
          <p:nvPr/>
        </p:nvSpPr>
        <p:spPr>
          <a:xfrm>
            <a:off x="990600" y="7576824"/>
            <a:ext cx="11201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확실성 등가 + 포트폴리오 모형 = 목표함수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" name="Google Shape;717;p2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718" name="Google Shape;718;p2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19" name="Google Shape;719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0" name="Google Shape;720;p2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21" name="Google Shape;721;p2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2" name="Google Shape;722;p2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타이밍보다 분산에 집중하면 중간은 간다" id="723" name="Google Shape;72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00800" y="2053119"/>
            <a:ext cx="9448800" cy="439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800" y="6446867"/>
            <a:ext cx="8063858" cy="355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1" name="Google Shape;731;p26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732" name="Google Shape;732;p26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33" name="Google Shape;733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4" name="Google Shape;734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35" name="Google Shape;735;p26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6" name="Google Shape;736;p26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6"/>
          <p:cNvSpPr txBox="1"/>
          <p:nvPr/>
        </p:nvSpPr>
        <p:spPr>
          <a:xfrm>
            <a:off x="662130" y="3162300"/>
            <a:ext cx="12250632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KOSPI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IAU : 금 ETF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NASDAQ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VNQ : 부동산 ETF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DBS : 원자재 ETF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단기 채권 총 수익률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중기 채권 총 수익률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6"/>
          <p:cNvSpPr txBox="1"/>
          <p:nvPr/>
        </p:nvSpPr>
        <p:spPr>
          <a:xfrm>
            <a:off x="5924794" y="3619500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증권 시장을 대표하는 지수를 통해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투자 비중 결정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6"/>
          <p:cNvSpPr txBox="1"/>
          <p:nvPr/>
        </p:nvSpPr>
        <p:spPr>
          <a:xfrm>
            <a:off x="5924794" y="6037975"/>
            <a:ext cx="122506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KOSPI 수익률 (+) =&gt; 주식 투자 타이밍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5" name="Google Shape;745;p27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746" name="Google Shape;746;p2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47" name="Google Shape;747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8" name="Google Shape;748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49" name="Google Shape;749;p27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0" name="Google Shape;750;p27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3017541" y="2925586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채권 투자 전략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적극적 투자 전략 -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2346970" y="4760703"/>
            <a:ext cx="1359177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기준 금리 인상 -&gt; 채권 가격 하락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적극적 투자 전략 : 채권 이자 수익률 + 채권가 차액 수익률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채권 지수 총 수익률 = 채권가 수익률(자본수익률) + 이자수익률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733afbcc_1_0"/>
          <p:cNvSpPr/>
          <p:nvPr/>
        </p:nvSpPr>
        <p:spPr>
          <a:xfrm>
            <a:off x="673015" y="2544816"/>
            <a:ext cx="5754300" cy="69432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>
            <a:noFill/>
          </a:ln>
          <a:effectLst>
            <a:outerShdw blurRad="127000" sx="101000" rotWithShape="0" algn="tl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2d733afbcc_1_0"/>
          <p:cNvSpPr/>
          <p:nvPr/>
        </p:nvSpPr>
        <p:spPr>
          <a:xfrm>
            <a:off x="6820503" y="2556955"/>
            <a:ext cx="10781400" cy="6943200"/>
          </a:xfrm>
          <a:prstGeom prst="roundRect">
            <a:avLst>
              <a:gd fmla="val 16667" name="adj"/>
            </a:avLst>
          </a:prstGeom>
          <a:solidFill>
            <a:srgbClr val="FDE9D8"/>
          </a:solidFill>
          <a:ln>
            <a:noFill/>
          </a:ln>
          <a:effectLst>
            <a:outerShdw blurRad="127000" sx="101000" rotWithShape="0" algn="tl" sy="1010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2d733afbcc_1_0"/>
          <p:cNvSpPr/>
          <p:nvPr/>
        </p:nvSpPr>
        <p:spPr>
          <a:xfrm>
            <a:off x="673016" y="2533656"/>
            <a:ext cx="5754300" cy="6943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>
            <a:noFill/>
          </a:ln>
          <a:effectLst>
            <a:outerShdw blurRad="127000" sx="101000" rotWithShape="0" algn="tl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2d733afbcc_1_0"/>
          <p:cNvSpPr/>
          <p:nvPr/>
        </p:nvSpPr>
        <p:spPr>
          <a:xfrm>
            <a:off x="670409" y="2531649"/>
            <a:ext cx="5754300" cy="6943200"/>
          </a:xfrm>
          <a:prstGeom prst="roundRect">
            <a:avLst>
              <a:gd fmla="val 1666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2d733afbcc_1_0"/>
          <p:cNvSpPr/>
          <p:nvPr/>
        </p:nvSpPr>
        <p:spPr>
          <a:xfrm>
            <a:off x="664989" y="2531685"/>
            <a:ext cx="5754300" cy="6943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12d733afbcc_1_0"/>
          <p:cNvSpPr/>
          <p:nvPr/>
        </p:nvSpPr>
        <p:spPr>
          <a:xfrm>
            <a:off x="2357528" y="2184855"/>
            <a:ext cx="2370900" cy="69300"/>
          </a:xfrm>
          <a:prstGeom prst="roundRect">
            <a:avLst>
              <a:gd fmla="val 16667" name="adj"/>
            </a:avLst>
          </a:prstGeom>
          <a:solidFill>
            <a:srgbClr val="8EB4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12d733afbc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593" y="1183117"/>
            <a:ext cx="6994774" cy="22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2d733afbcc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937" y="497309"/>
            <a:ext cx="581843" cy="60262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53" name="Google Shape;253;g12d733afbcc_1_0"/>
          <p:cNvSpPr txBox="1"/>
          <p:nvPr/>
        </p:nvSpPr>
        <p:spPr>
          <a:xfrm>
            <a:off x="1724192" y="466848"/>
            <a:ext cx="594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TEAM INTRODUCING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4" name="Google Shape;254;g12d733afbcc_1_0"/>
          <p:cNvSpPr txBox="1"/>
          <p:nvPr/>
        </p:nvSpPr>
        <p:spPr>
          <a:xfrm>
            <a:off x="2664529" y="1732180"/>
            <a:ext cx="1771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투자전략 팀</a:t>
            </a:r>
            <a:endParaRPr/>
          </a:p>
        </p:txBody>
      </p:sp>
      <p:sp>
        <p:nvSpPr>
          <p:cNvPr id="255" name="Google Shape;255;g12d733afbcc_1_0"/>
          <p:cNvSpPr txBox="1"/>
          <p:nvPr/>
        </p:nvSpPr>
        <p:spPr>
          <a:xfrm>
            <a:off x="11336298" y="1717652"/>
            <a:ext cx="21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주식분석 팀</a:t>
            </a:r>
            <a:endParaRPr/>
          </a:p>
        </p:txBody>
      </p:sp>
      <p:sp>
        <p:nvSpPr>
          <p:cNvPr id="256" name="Google Shape;256;g12d733afbcc_1_0"/>
          <p:cNvSpPr/>
          <p:nvPr/>
        </p:nvSpPr>
        <p:spPr>
          <a:xfrm>
            <a:off x="11025755" y="2179320"/>
            <a:ext cx="2370900" cy="69300"/>
          </a:xfrm>
          <a:prstGeom prst="roundRect">
            <a:avLst>
              <a:gd fmla="val 16667" name="adj"/>
            </a:avLst>
          </a:prstGeom>
          <a:solidFill>
            <a:srgbClr val="FABF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g12d733afbcc_1_0"/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258" name="Google Shape;258;g12d733afbcc_1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g12d733afbcc_1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g12d733afbcc_1_0"/>
          <p:cNvSpPr txBox="1"/>
          <p:nvPr/>
        </p:nvSpPr>
        <p:spPr>
          <a:xfrm>
            <a:off x="8354464" y="9907824"/>
            <a:ext cx="157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2d733afbcc_1_0"/>
          <p:cNvSpPr/>
          <p:nvPr/>
        </p:nvSpPr>
        <p:spPr>
          <a:xfrm>
            <a:off x="6831263" y="2544816"/>
            <a:ext cx="10781400" cy="6943200"/>
          </a:xfrm>
          <a:prstGeom prst="roundRect">
            <a:avLst>
              <a:gd fmla="val 16667" name="adj"/>
            </a:avLst>
          </a:prstGeom>
          <a:solidFill>
            <a:srgbClr val="F68D36"/>
          </a:solidFill>
          <a:ln>
            <a:noFill/>
          </a:ln>
          <a:effectLst>
            <a:outerShdw blurRad="127000" sx="101000" rotWithShape="0" algn="tl" sy="1010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g12d733afbcc_1_0"/>
          <p:cNvGrpSpPr/>
          <p:nvPr/>
        </p:nvGrpSpPr>
        <p:grpSpPr>
          <a:xfrm>
            <a:off x="7071898" y="3019868"/>
            <a:ext cx="10338269" cy="4189501"/>
            <a:chOff x="7071898" y="3019868"/>
            <a:chExt cx="10338269" cy="4189501"/>
          </a:xfrm>
        </p:grpSpPr>
        <p:sp>
          <p:nvSpPr>
            <p:cNvPr id="263" name="Google Shape;263;g12d733afbcc_1_0"/>
            <p:cNvSpPr txBox="1"/>
            <p:nvPr/>
          </p:nvSpPr>
          <p:spPr>
            <a:xfrm>
              <a:off x="7610091" y="6165276"/>
              <a:ext cx="11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허강호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4" name="Google Shape;264;g12d733afbcc_1_0"/>
            <p:cNvGrpSpPr/>
            <p:nvPr/>
          </p:nvGrpSpPr>
          <p:grpSpPr>
            <a:xfrm>
              <a:off x="7071898" y="3131772"/>
              <a:ext cx="2475300" cy="2526900"/>
              <a:chOff x="3622592" y="2929160"/>
              <a:chExt cx="2475300" cy="2526900"/>
            </a:xfrm>
          </p:grpSpPr>
          <p:sp>
            <p:nvSpPr>
              <p:cNvPr id="265" name="Google Shape;265;g12d733afbcc_1_0"/>
              <p:cNvSpPr/>
              <p:nvPr/>
            </p:nvSpPr>
            <p:spPr>
              <a:xfrm>
                <a:off x="3622592" y="2929160"/>
                <a:ext cx="2475300" cy="2526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g12d733afbcc_1_0"/>
              <p:cNvSpPr/>
              <p:nvPr/>
            </p:nvSpPr>
            <p:spPr>
              <a:xfrm>
                <a:off x="3697100" y="2975601"/>
                <a:ext cx="2321100" cy="243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7" name="Google Shape;267;g12d733afbcc_1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72149" y="3243030"/>
              <a:ext cx="2086892" cy="20886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8" name="Google Shape;268;g12d733afbcc_1_0"/>
            <p:cNvGrpSpPr/>
            <p:nvPr/>
          </p:nvGrpSpPr>
          <p:grpSpPr>
            <a:xfrm>
              <a:off x="9653764" y="3130856"/>
              <a:ext cx="2475300" cy="2526900"/>
              <a:chOff x="3622592" y="2929160"/>
              <a:chExt cx="2475300" cy="2526900"/>
            </a:xfrm>
          </p:grpSpPr>
          <p:sp>
            <p:nvSpPr>
              <p:cNvPr id="269" name="Google Shape;269;g12d733afbcc_1_0"/>
              <p:cNvSpPr/>
              <p:nvPr/>
            </p:nvSpPr>
            <p:spPr>
              <a:xfrm>
                <a:off x="3622592" y="2929160"/>
                <a:ext cx="2475300" cy="2526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g12d733afbcc_1_0"/>
              <p:cNvSpPr/>
              <p:nvPr/>
            </p:nvSpPr>
            <p:spPr>
              <a:xfrm>
                <a:off x="3697100" y="2975601"/>
                <a:ext cx="2321100" cy="243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71" name="Google Shape;271;g12d733afbcc_1_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56024" y="3301511"/>
              <a:ext cx="2060073" cy="20600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2" name="Google Shape;272;g12d733afbcc_1_0"/>
            <p:cNvGrpSpPr/>
            <p:nvPr/>
          </p:nvGrpSpPr>
          <p:grpSpPr>
            <a:xfrm>
              <a:off x="12316181" y="3068139"/>
              <a:ext cx="2475300" cy="2526900"/>
              <a:chOff x="3622592" y="2929160"/>
              <a:chExt cx="2475300" cy="2526900"/>
            </a:xfrm>
          </p:grpSpPr>
          <p:sp>
            <p:nvSpPr>
              <p:cNvPr id="273" name="Google Shape;273;g12d733afbcc_1_0"/>
              <p:cNvSpPr/>
              <p:nvPr/>
            </p:nvSpPr>
            <p:spPr>
              <a:xfrm>
                <a:off x="3622592" y="2929160"/>
                <a:ext cx="2475300" cy="2526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g12d733afbcc_1_0"/>
              <p:cNvSpPr/>
              <p:nvPr/>
            </p:nvSpPr>
            <p:spPr>
              <a:xfrm>
                <a:off x="3697100" y="2975601"/>
                <a:ext cx="2321100" cy="243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75" name="Google Shape;275;g12d733afbcc_1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518583" y="3272935"/>
              <a:ext cx="2060073" cy="20600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6" name="Google Shape;276;g12d733afbcc_1_0"/>
            <p:cNvGrpSpPr/>
            <p:nvPr/>
          </p:nvGrpSpPr>
          <p:grpSpPr>
            <a:xfrm>
              <a:off x="14934867" y="3019868"/>
              <a:ext cx="2475300" cy="2526900"/>
              <a:chOff x="3622592" y="2929160"/>
              <a:chExt cx="2475300" cy="2526900"/>
            </a:xfrm>
          </p:grpSpPr>
          <p:sp>
            <p:nvSpPr>
              <p:cNvPr id="277" name="Google Shape;277;g12d733afbcc_1_0"/>
              <p:cNvSpPr/>
              <p:nvPr/>
            </p:nvSpPr>
            <p:spPr>
              <a:xfrm>
                <a:off x="3622592" y="2929160"/>
                <a:ext cx="2475300" cy="2526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g12d733afbcc_1_0"/>
              <p:cNvSpPr/>
              <p:nvPr/>
            </p:nvSpPr>
            <p:spPr>
              <a:xfrm>
                <a:off x="3697100" y="2975601"/>
                <a:ext cx="2321100" cy="243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79" name="Google Shape;279;g12d733afbcc_1_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086057" y="3171666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g12d733afbcc_1_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629637" y="6176248"/>
              <a:ext cx="410386" cy="3377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1" name="Google Shape;281;g12d733afbcc_1_0"/>
            <p:cNvCxnSpPr/>
            <p:nvPr/>
          </p:nvCxnSpPr>
          <p:spPr>
            <a:xfrm>
              <a:off x="7146406" y="5801343"/>
              <a:ext cx="10099800" cy="0"/>
            </a:xfrm>
            <a:prstGeom prst="straightConnector1">
              <a:avLst/>
            </a:prstGeom>
            <a:noFill/>
            <a:ln cap="flat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2" name="Google Shape;282;g12d733afbcc_1_0"/>
            <p:cNvSpPr txBox="1"/>
            <p:nvPr/>
          </p:nvSpPr>
          <p:spPr>
            <a:xfrm>
              <a:off x="10320275" y="6174641"/>
              <a:ext cx="11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박홍정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12d733afbcc_1_0"/>
            <p:cNvSpPr txBox="1"/>
            <p:nvPr/>
          </p:nvSpPr>
          <p:spPr>
            <a:xfrm>
              <a:off x="12982834" y="6145077"/>
              <a:ext cx="11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이승희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12d733afbcc_1_0"/>
            <p:cNvSpPr txBox="1"/>
            <p:nvPr/>
          </p:nvSpPr>
          <p:spPr>
            <a:xfrm>
              <a:off x="15606696" y="6145077"/>
              <a:ext cx="11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김민형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12d733afbcc_1_0"/>
            <p:cNvSpPr txBox="1"/>
            <p:nvPr/>
          </p:nvSpPr>
          <p:spPr>
            <a:xfrm>
              <a:off x="7197387" y="6901569"/>
              <a:ext cx="265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팀장, 총괄</a:t>
              </a:r>
              <a:endParaRPr/>
            </a:p>
          </p:txBody>
        </p:sp>
      </p:grpSp>
      <p:grpSp>
        <p:nvGrpSpPr>
          <p:cNvPr id="286" name="Google Shape;286;g12d733afbcc_1_0"/>
          <p:cNvGrpSpPr/>
          <p:nvPr/>
        </p:nvGrpSpPr>
        <p:grpSpPr>
          <a:xfrm>
            <a:off x="3659273" y="3144949"/>
            <a:ext cx="2475300" cy="2526900"/>
            <a:chOff x="3622592" y="2929160"/>
            <a:chExt cx="2475300" cy="2526900"/>
          </a:xfrm>
        </p:grpSpPr>
        <p:sp>
          <p:nvSpPr>
            <p:cNvPr id="287" name="Google Shape;287;g12d733afbcc_1_0"/>
            <p:cNvSpPr/>
            <p:nvPr/>
          </p:nvSpPr>
          <p:spPr>
            <a:xfrm>
              <a:off x="3622592" y="2929160"/>
              <a:ext cx="2475300" cy="2526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12d733afbcc_1_0"/>
            <p:cNvSpPr/>
            <p:nvPr/>
          </p:nvSpPr>
          <p:spPr>
            <a:xfrm>
              <a:off x="3697100" y="2975601"/>
              <a:ext cx="2321100" cy="243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g12d733afbcc_1_0"/>
          <p:cNvSpPr txBox="1"/>
          <p:nvPr/>
        </p:nvSpPr>
        <p:spPr>
          <a:xfrm>
            <a:off x="1350875" y="6248477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최상현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2d733afbcc_1_0"/>
          <p:cNvSpPr txBox="1"/>
          <p:nvPr/>
        </p:nvSpPr>
        <p:spPr>
          <a:xfrm>
            <a:off x="4373746" y="6248477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우승우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12d733afbcc_1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36308" y="6201143"/>
            <a:ext cx="504490" cy="441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g12d733afbcc_1_0"/>
          <p:cNvCxnSpPr/>
          <p:nvPr/>
        </p:nvCxnSpPr>
        <p:spPr>
          <a:xfrm>
            <a:off x="1127575" y="5808344"/>
            <a:ext cx="47919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3" name="Google Shape;293;g12d733afbcc_1_0"/>
          <p:cNvGrpSpPr/>
          <p:nvPr/>
        </p:nvGrpSpPr>
        <p:grpSpPr>
          <a:xfrm>
            <a:off x="970024" y="3085331"/>
            <a:ext cx="2475300" cy="2526900"/>
            <a:chOff x="3622592" y="2929160"/>
            <a:chExt cx="2475300" cy="2526900"/>
          </a:xfrm>
        </p:grpSpPr>
        <p:sp>
          <p:nvSpPr>
            <p:cNvPr id="294" name="Google Shape;294;g12d733afbcc_1_0"/>
            <p:cNvSpPr/>
            <p:nvPr/>
          </p:nvSpPr>
          <p:spPr>
            <a:xfrm>
              <a:off x="3622592" y="2929160"/>
              <a:ext cx="2475300" cy="2526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12d733afbcc_1_0"/>
            <p:cNvSpPr/>
            <p:nvPr/>
          </p:nvSpPr>
          <p:spPr>
            <a:xfrm>
              <a:off x="3697100" y="2975601"/>
              <a:ext cx="2321100" cy="243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6" name="Google Shape;296;g12d733afbcc_1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01094" y="6028529"/>
            <a:ext cx="374917" cy="37491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2d733afbcc_1_0"/>
          <p:cNvSpPr txBox="1"/>
          <p:nvPr/>
        </p:nvSpPr>
        <p:spPr>
          <a:xfrm>
            <a:off x="1090656" y="6930359"/>
            <a:ext cx="245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팀장, 총괄</a:t>
            </a:r>
            <a:endParaRPr/>
          </a:p>
        </p:txBody>
      </p:sp>
      <p:sp>
        <p:nvSpPr>
          <p:cNvPr id="298" name="Google Shape;298;g12d733afbcc_1_0"/>
          <p:cNvSpPr txBox="1"/>
          <p:nvPr/>
        </p:nvSpPr>
        <p:spPr>
          <a:xfrm>
            <a:off x="3916493" y="6930568"/>
            <a:ext cx="2454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백테스팅 및 가중치 저장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거시 경제 시그널 분석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ETF 및 대체 투자 자산 분석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채권 + LSTM 모델링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웹 레이아웃 제작</a:t>
            </a:r>
            <a:endParaRPr/>
          </a:p>
        </p:txBody>
      </p:sp>
      <p:pic>
        <p:nvPicPr>
          <p:cNvPr id="299" name="Google Shape;299;g12d733afbcc_1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78580" y="3143119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2d733afbcc_1_0"/>
          <p:cNvPicPr preferRelativeResize="0"/>
          <p:nvPr/>
        </p:nvPicPr>
        <p:blipFill rotWithShape="1">
          <a:blip r:embed="rId15">
            <a:alphaModFix/>
          </a:blip>
          <a:srcRect b="72124" l="1601" r="89729" t="0"/>
          <a:stretch/>
        </p:blipFill>
        <p:spPr>
          <a:xfrm>
            <a:off x="1429845" y="3213799"/>
            <a:ext cx="1510894" cy="20756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2d733afbcc_1_0"/>
          <p:cNvSpPr txBox="1"/>
          <p:nvPr/>
        </p:nvSpPr>
        <p:spPr>
          <a:xfrm>
            <a:off x="9805224" y="6901569"/>
            <a:ext cx="2658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코스피 연간</a:t>
            </a: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데이터 수집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재무비율 기준선정 및 정리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 종목선정 함수가공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포트폴리오 수익률 함수 가공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코스피분기 종목선정 함수 가공</a:t>
            </a:r>
            <a:endParaRPr/>
          </a:p>
        </p:txBody>
      </p:sp>
      <p:sp>
        <p:nvSpPr>
          <p:cNvPr id="302" name="Google Shape;302;g12d733afbcc_1_0"/>
          <p:cNvSpPr txBox="1"/>
          <p:nvPr/>
        </p:nvSpPr>
        <p:spPr>
          <a:xfrm>
            <a:off x="12464576" y="6901569"/>
            <a:ext cx="2658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코스피 분기 데이터</a:t>
            </a: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수집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재무비율 기준선정 및 정리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 종목선정 함수가공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포트폴리오 수익률 함수 가공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기술적지표 추가업무 백테스팅</a:t>
            </a:r>
            <a:r>
              <a:rPr b="1" lang="en-US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3" name="Google Shape;303;g12d733afbcc_1_0"/>
          <p:cNvSpPr txBox="1"/>
          <p:nvPr/>
        </p:nvSpPr>
        <p:spPr>
          <a:xfrm>
            <a:off x="15035257" y="6904958"/>
            <a:ext cx="2658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주식 </a:t>
            </a: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재무비율 기준선정 및 정리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 종목선정 함수가공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포트폴리오 수익률 함수 가공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코스피분기 종목선정 함수 가공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8" name="Google Shape;758;p28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759" name="Google Shape;759;p2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60" name="Google Shape;760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1" name="Google Shape;761;p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2" name="Google Shape;762;p28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28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 모델 아키텍처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35865" y="2073076"/>
            <a:ext cx="9613984" cy="645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0" name="Google Shape;770;p29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771" name="Google Shape;771;p2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72" name="Google Shape;772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3" name="Google Shape;773;p2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74" name="Google Shape;774;p29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29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마코위츠 딥러닝 모델 (LSTM) 학습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9"/>
          <p:cNvSpPr txBox="1"/>
          <p:nvPr/>
        </p:nvSpPr>
        <p:spPr>
          <a:xfrm>
            <a:off x="3017541" y="2781300"/>
            <a:ext cx="12250632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학습 결과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한달 기준 데이터 + 한달 예측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하락장에 너무 큰 변동성 추구하여 수익률이 저조함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그래서 거시경제 시그널과 결합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하락장 예상시 인위적으로 위험회피 계수를 증가시켜서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좀 더 안정적인 자산운용을 할 수 있게 유도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3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783" name="Google Shape;783;p3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84" name="Google Shape;784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5" name="Google Shape;785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6" name="Google Shape;786;p3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7" name="Google Shape;787;p30"/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마코위츠 딥러닝 모델 (LSTM) – 포트폴리오 성과 평가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0"/>
          <p:cNvSpPr txBox="1"/>
          <p:nvPr/>
        </p:nvSpPr>
        <p:spPr>
          <a:xfrm>
            <a:off x="3017541" y="2781300"/>
            <a:ext cx="1225063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효율적 투자선과 효용함수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최적 포트폴리오 그래프 ( 구라치던가 코드짜던가)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&lt;&lt;있어도 그만 없어도 그만&gt;&gt;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31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795" name="Google Shape;795;p3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96" name="Google Shape;796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7" name="Google Shape;797;p3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8" name="Google Shape;798;p31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9" name="Google Shape;799;p31"/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마코위츠 딥러닝 모델 (LSTM) – 포트폴리오 성과 평가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1"/>
          <p:cNvSpPr txBox="1"/>
          <p:nvPr/>
        </p:nvSpPr>
        <p:spPr>
          <a:xfrm>
            <a:off x="3017541" y="8367965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 성향별 포트폴리오 백테스팅 결과 그래프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KOSPI 수익률을 주식 투자 전략과 결합!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2025" y="1661814"/>
            <a:ext cx="11381664" cy="624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d733afbcc_1_1113"/>
          <p:cNvSpPr/>
          <p:nvPr/>
        </p:nvSpPr>
        <p:spPr>
          <a:xfrm>
            <a:off x="2286" y="0"/>
            <a:ext cx="18283500" cy="102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문구, 봉투이(가) 표시된 사진&#10;&#10;자동 생성된 설명" id="807" name="Google Shape;807;g12d733afbcc_1_1113"/>
          <p:cNvPicPr preferRelativeResize="0"/>
          <p:nvPr/>
        </p:nvPicPr>
        <p:blipFill rotWithShape="1">
          <a:blip r:embed="rId3">
            <a:alphaModFix amt="50000"/>
          </a:blip>
          <a:srcRect b="17393" l="0" r="0" t="17170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808" name="Google Shape;808;g12d733afbcc_1_1113"/>
          <p:cNvSpPr txBox="1"/>
          <p:nvPr/>
        </p:nvSpPr>
        <p:spPr>
          <a:xfrm>
            <a:off x="1328753" y="1128725"/>
            <a:ext cx="5187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800">
                <a:solidFill>
                  <a:schemeClr val="lt1"/>
                </a:solidFill>
              </a:rPr>
              <a:t>3</a:t>
            </a: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4800">
                <a:solidFill>
                  <a:srgbClr val="FFCC00"/>
                </a:solidFill>
              </a:rPr>
              <a:t>주식 투자 전략</a:t>
            </a:r>
            <a:endParaRPr/>
          </a:p>
        </p:txBody>
      </p:sp>
      <p:sp>
        <p:nvSpPr>
          <p:cNvPr id="809" name="Google Shape;809;g12d733afbcc_1_1113"/>
          <p:cNvSpPr/>
          <p:nvPr/>
        </p:nvSpPr>
        <p:spPr>
          <a:xfrm>
            <a:off x="1414448" y="2604700"/>
            <a:ext cx="4371900" cy="957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12d733afbcc_1_1113"/>
          <p:cNvSpPr txBox="1"/>
          <p:nvPr/>
        </p:nvSpPr>
        <p:spPr>
          <a:xfrm>
            <a:off x="1328750" y="2857500"/>
            <a:ext cx="364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포트폴리오 주식 선정 방법및 전략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g12db3c276bc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6" name="Google Shape;816;g12db3c276bc_3_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17" name="Google Shape;817;g12db3c276bc_3_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18" name="Google Shape;818;g12db3c276bc_3_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9" name="Google Shape;819;g12db3c276bc_3_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0" name="Google Shape;820;g12db3c276bc_3_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1" name="Google Shape;821;g12db3c276bc_3_0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</a:rPr>
              <a:t>사용 데이터셋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822" name="Google Shape;822;g12db3c276bc_3_0"/>
          <p:cNvSpPr txBox="1"/>
          <p:nvPr/>
        </p:nvSpPr>
        <p:spPr>
          <a:xfrm>
            <a:off x="1007600" y="1607288"/>
            <a:ext cx="1338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수집기간 : 2000-01-01 ~ 2022-04-25 (약 22년)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3" name="Google Shape;823;g12db3c276bc_3_0"/>
          <p:cNvGraphicFramePr/>
          <p:nvPr/>
        </p:nvGraphicFramePr>
        <p:xfrm>
          <a:off x="1221900" y="23322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558600"/>
                <a:gridCol w="2732300"/>
                <a:gridCol w="3156100"/>
                <a:gridCol w="5012275"/>
                <a:gridCol w="2384900"/>
              </a:tblGrid>
              <a:tr h="78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Category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Data set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Feature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Volume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Source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1175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재무제표</a:t>
                      </a:r>
                      <a:endParaRPr b="1" sz="3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코스피 연간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날짜</a:t>
                      </a:r>
                      <a:r>
                        <a:rPr b="1" lang="en-US" sz="2800"/>
                        <a:t>, </a:t>
                      </a:r>
                      <a:r>
                        <a:rPr b="1" lang="en-US" sz="2800"/>
                        <a:t>종목코드</a:t>
                      </a:r>
                      <a:r>
                        <a:rPr b="1" lang="en-US" sz="2800"/>
                        <a:t>, </a:t>
                      </a:r>
                      <a:r>
                        <a:rPr b="1" lang="en-US" sz="2800"/>
                        <a:t>종목명</a:t>
                      </a:r>
                      <a:r>
                        <a:rPr b="1" lang="en-US" sz="2800"/>
                        <a:t>, </a:t>
                      </a:r>
                      <a:r>
                        <a:rPr b="1" lang="en-US" sz="2800"/>
                        <a:t>시장타입</a:t>
                      </a:r>
                      <a:r>
                        <a:rPr b="1" lang="en-US" sz="2800"/>
                        <a:t>, </a:t>
                      </a:r>
                      <a:r>
                        <a:rPr b="1" lang="en-US" sz="2800"/>
                        <a:t>재무코드</a:t>
                      </a:r>
                      <a:r>
                        <a:rPr b="1" lang="en-US" sz="2800"/>
                        <a:t>, </a:t>
                      </a:r>
                      <a:r>
                        <a:rPr b="1" lang="en-US" sz="2800"/>
                        <a:t>재무요소</a:t>
                      </a:r>
                      <a:r>
                        <a:rPr b="1" lang="en-US" sz="2800"/>
                        <a:t>, </a:t>
                      </a:r>
                      <a:r>
                        <a:rPr b="1" lang="en-US" sz="2800"/>
                        <a:t>값</a:t>
                      </a:r>
                      <a:endParaRPr b="1" sz="2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514530 rows X 7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FNSpace</a:t>
                      </a:r>
                      <a:endParaRPr b="1" sz="3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Deepsearch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242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코스피 분기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741642</a:t>
                      </a:r>
                      <a:r>
                        <a:rPr b="1" lang="en-US" sz="3000"/>
                        <a:t> rows X 7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vMerge="1"/>
              </a:tr>
              <a:tr h="27088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주식</a:t>
                      </a:r>
                      <a:endParaRPr b="1" sz="3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OHLCV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날</a:t>
                      </a:r>
                      <a:r>
                        <a:rPr b="1" lang="en-US" sz="2800"/>
                        <a:t>짜, 종목코드, 종목명, 종가, 시가, 고가, 저가</a:t>
                      </a:r>
                      <a:endParaRPr b="1" sz="2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거래량, 거래대금, 시가총액, 상장주식수</a:t>
                      </a:r>
                      <a:endParaRPr b="1" sz="2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4759994 rows x 11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marcap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706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펀더멘탈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날</a:t>
                      </a:r>
                      <a:r>
                        <a:rPr b="1" lang="en-US" sz="2800"/>
                        <a:t>짜, 종목코드, PER, PBR, EPS, DIV, DPS</a:t>
                      </a:r>
                      <a:endParaRPr b="1" sz="2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/>
                        <a:t>24985 rows x 7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Pykrx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12abfe0b891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9" name="Google Shape;829;g12abfe0b891_0_238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30" name="Google Shape;830;g12abfe0b891_0_23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31" name="Google Shape;831;g12abfe0b891_0_2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2" name="Google Shape;832;g12abfe0b891_0_23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33" name="Google Shape;833;g12abfe0b891_0_238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4" name="Google Shape;834;g12abfe0b891_0_238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3대 거장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12abfe0b891_0_238"/>
          <p:cNvSpPr/>
          <p:nvPr/>
        </p:nvSpPr>
        <p:spPr>
          <a:xfrm>
            <a:off x="1746813" y="2053119"/>
            <a:ext cx="3802800" cy="4946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g12abfe0b891_0_2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6812" y="2053119"/>
            <a:ext cx="3432502" cy="4558363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2abfe0b891_0_238"/>
          <p:cNvSpPr/>
          <p:nvPr/>
        </p:nvSpPr>
        <p:spPr>
          <a:xfrm>
            <a:off x="7426606" y="2053118"/>
            <a:ext cx="3802800" cy="4946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8" name="Google Shape;838;g12abfe0b891_0_2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6606" y="2053119"/>
            <a:ext cx="3432501" cy="4558363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g12abfe0b891_0_238"/>
          <p:cNvSpPr/>
          <p:nvPr/>
        </p:nvSpPr>
        <p:spPr>
          <a:xfrm>
            <a:off x="13106399" y="1986324"/>
            <a:ext cx="3802800" cy="50136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g12abfe0b891_0_2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06400" y="1986324"/>
            <a:ext cx="3432502" cy="4625158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12abfe0b891_0_238"/>
          <p:cNvSpPr/>
          <p:nvPr/>
        </p:nvSpPr>
        <p:spPr>
          <a:xfrm>
            <a:off x="7426606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벤저민 그레이엄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유행을 타지 말 것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투자는 패션이 아니다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12abfe0b891_0_238"/>
          <p:cNvSpPr/>
          <p:nvPr/>
        </p:nvSpPr>
        <p:spPr>
          <a:xfrm>
            <a:off x="1746813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피터린치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하락장에서 당신이 불안한 이유는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쓰레기 같은 회사에 공부도 안하고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당신이 평생 모은 돈을 몰빵했기 때문이다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12abfe0b891_0_238"/>
          <p:cNvSpPr/>
          <p:nvPr/>
        </p:nvSpPr>
        <p:spPr>
          <a:xfrm>
            <a:off x="13106399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워런 버핏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 No.1, Never lose money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 No.2, Never forget Rule No.1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g12abfe0b891_0_6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9" name="Google Shape;849;g12abfe0b891_0_622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50" name="Google Shape;850;g12abfe0b891_0_62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51" name="Google Shape;851;g12abfe0b891_0_6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2" name="Google Shape;852;g12abfe0b891_0_6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53" name="Google Shape;853;g12abfe0b891_0_622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4" name="Google Shape;854;g12abfe0b891_0_6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g12abfe0b891_0_6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6" name="Google Shape;856;g12abfe0b891_0_622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57" name="Google Shape;857;g12abfe0b891_0_62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58" name="Google Shape;858;g12abfe0b891_0_62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9" name="Google Shape;859;g12abfe0b891_0_62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60" name="Google Shape;860;g12abfe0b891_0_622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1" name="Google Shape;861;g12abfe0b891_0_622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/>
              <a:t>3대 거장이 택한 종목선정 조건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g12abfe0b891_0_622"/>
          <p:cNvSpPr/>
          <p:nvPr/>
        </p:nvSpPr>
        <p:spPr>
          <a:xfrm>
            <a:off x="1606250" y="2185038"/>
            <a:ext cx="5674800" cy="46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600"/>
              <a:t>재무지표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점수화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12abfe0b891_0_622"/>
          <p:cNvSpPr/>
          <p:nvPr/>
        </p:nvSpPr>
        <p:spPr>
          <a:xfrm>
            <a:off x="1606238" y="6081438"/>
            <a:ext cx="5674800" cy="4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</a:rPr>
              <a:t>선정과정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특이사항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12abfe0b891_0_622"/>
          <p:cNvSpPr txBox="1"/>
          <p:nvPr/>
        </p:nvSpPr>
        <p:spPr>
          <a:xfrm>
            <a:off x="1641950" y="7302350"/>
            <a:ext cx="5639100" cy="28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-US" sz="2200">
                <a:solidFill>
                  <a:schemeClr val="dk1"/>
                </a:solidFill>
              </a:rPr>
              <a:t>더 많은 기법을 활용하기 위해 새로운 재무지표 추가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/>
            </a:pPr>
            <a:r>
              <a:rPr b="1" lang="en-US" sz="2200"/>
              <a:t>우리나라 기업에 맞게 선택조건 최적화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g12abfe0b891_0_622"/>
          <p:cNvPicPr preferRelativeResize="0"/>
          <p:nvPr/>
        </p:nvPicPr>
        <p:blipFill rotWithShape="1">
          <a:blip r:embed="rId9">
            <a:alphaModFix/>
          </a:blip>
          <a:srcRect b="0" l="0" r="0" t="5935"/>
          <a:stretch/>
        </p:blipFill>
        <p:spPr>
          <a:xfrm>
            <a:off x="8285350" y="2022250"/>
            <a:ext cx="9002350" cy="7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12abfe0b891_0_622"/>
          <p:cNvSpPr txBox="1"/>
          <p:nvPr/>
        </p:nvSpPr>
        <p:spPr>
          <a:xfrm>
            <a:off x="1641950" y="3205275"/>
            <a:ext cx="5929800" cy="25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가치투자의 대가들이 사용했던 지표들을 계산하여 점수화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US" sz="2200"/>
              <a:t>ex)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</a:t>
            </a:r>
            <a:r>
              <a:rPr b="1" i="0" lang="en-US" sz="2500" u="none" cap="none" strike="noStrike">
                <a:solidFill>
                  <a:srgbClr val="FF0000"/>
                </a:solidFill>
              </a:rPr>
              <a:t> 15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개의 지표(개당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점) = 만점 </a:t>
            </a:r>
            <a:r>
              <a:rPr b="1" i="0" lang="en-US" sz="25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US" sz="2200"/>
              <a:t>점수기준 연도별로 종목선정</a:t>
            </a:r>
            <a:endParaRPr b="1" sz="2200"/>
          </a:p>
        </p:txBody>
      </p:sp>
      <p:sp>
        <p:nvSpPr>
          <p:cNvPr id="867" name="Google Shape;867;g12abfe0b891_0_622"/>
          <p:cNvSpPr txBox="1"/>
          <p:nvPr/>
        </p:nvSpPr>
        <p:spPr>
          <a:xfrm>
            <a:off x="9258300" y="1669775"/>
            <a:ext cx="85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수익성/per/0&lt;per/계산방식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g12cceb433f2_2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g12cceb433f2_2_5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74" name="Google Shape;874;g12cceb433f2_2_5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75" name="Google Shape;875;g12cceb433f2_2_5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6" name="Google Shape;876;g12cceb433f2_2_5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77" name="Google Shape;877;g12cceb433f2_2_5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g12cceb433f2_2_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879" name="Google Shape;879;g12cceb433f2_2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g12cceb433f2_2_5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81" name="Google Shape;881;g12cceb433f2_2_5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82" name="Google Shape;882;g12cceb433f2_2_5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3" name="Google Shape;883;g12cceb433f2_2_5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84" name="Google Shape;884;g12cceb433f2_2_5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" name="Google Shape;885;g12cceb433f2_2_51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선정과정 특이사항</a:t>
            </a:r>
            <a:endParaRPr/>
          </a:p>
        </p:txBody>
      </p:sp>
      <p:sp>
        <p:nvSpPr>
          <p:cNvPr id="886" name="Google Shape;886;g12cceb433f2_2_51"/>
          <p:cNvSpPr txBox="1"/>
          <p:nvPr/>
        </p:nvSpPr>
        <p:spPr>
          <a:xfrm>
            <a:off x="651000" y="176108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3대 거장 속 재무지표 제외 새로운 항목 추가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12cceb433f2_2_51"/>
          <p:cNvSpPr/>
          <p:nvPr/>
        </p:nvSpPr>
        <p:spPr>
          <a:xfrm>
            <a:off x="9494999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수익성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888" name="Google Shape;888;g12cceb433f2_2_51"/>
          <p:cNvSpPr/>
          <p:nvPr/>
        </p:nvSpPr>
        <p:spPr>
          <a:xfrm>
            <a:off x="9500438" y="6118656"/>
            <a:ext cx="1780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유동성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889" name="Google Shape;889;g12cceb433f2_2_51"/>
          <p:cNvSpPr/>
          <p:nvPr/>
        </p:nvSpPr>
        <p:spPr>
          <a:xfrm>
            <a:off x="12421024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성장성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890" name="Google Shape;890;g12cceb433f2_2_51"/>
          <p:cNvSpPr/>
          <p:nvPr/>
        </p:nvSpPr>
        <p:spPr>
          <a:xfrm>
            <a:off x="15405593" y="611865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레버리지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891" name="Google Shape;891;g12cceb433f2_2_51"/>
          <p:cNvSpPr/>
          <p:nvPr/>
        </p:nvSpPr>
        <p:spPr>
          <a:xfrm>
            <a:off x="15324918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시장가치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892" name="Google Shape;892;g12cceb433f2_2_51"/>
          <p:cNvSpPr/>
          <p:nvPr/>
        </p:nvSpPr>
        <p:spPr>
          <a:xfrm>
            <a:off x="12432318" y="611865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활동성</a:t>
            </a:r>
            <a:endParaRPr sz="2300">
              <a:solidFill>
                <a:schemeClr val="lt1"/>
              </a:solidFill>
            </a:endParaRPr>
          </a:p>
        </p:txBody>
      </p:sp>
      <p:graphicFrame>
        <p:nvGraphicFramePr>
          <p:cNvPr id="893" name="Google Shape;893;g12cceb433f2_2_51"/>
          <p:cNvGraphicFramePr/>
          <p:nvPr/>
        </p:nvGraphicFramePr>
        <p:xfrm>
          <a:off x="8920738" y="67191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924775"/>
                <a:gridCol w="2924775"/>
                <a:gridCol w="2924775"/>
              </a:tblGrid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당좌비율 / 1.3 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총자산회전율 / 0.8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비유동장기적합률 / 60=&lt; 150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유보율 / 1.8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영업이익이자보상비율 / 100%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영업활동현금흐름이자보상비율 &gt;100%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894" name="Google Shape;894;g12cceb433f2_2_51"/>
          <p:cNvSpPr txBox="1"/>
          <p:nvPr/>
        </p:nvSpPr>
        <p:spPr>
          <a:xfrm>
            <a:off x="15405596" y="89136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한국 FPSB 투자설계 참고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g12cceb433f2_2_51"/>
          <p:cNvSpPr/>
          <p:nvPr/>
        </p:nvSpPr>
        <p:spPr>
          <a:xfrm>
            <a:off x="2817066" y="4507267"/>
            <a:ext cx="2441700" cy="3584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6" name="Google Shape;896;g12cceb433f2_2_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17066" y="4528699"/>
            <a:ext cx="2203862" cy="330341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2cceb433f2_2_51"/>
          <p:cNvSpPr/>
          <p:nvPr/>
        </p:nvSpPr>
        <p:spPr>
          <a:xfrm>
            <a:off x="4641556" y="3544136"/>
            <a:ext cx="2441700" cy="3584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Google Shape;898;g12cceb433f2_2_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41556" y="3583679"/>
            <a:ext cx="2203844" cy="3306979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g12cceb433f2_2_51"/>
          <p:cNvSpPr/>
          <p:nvPr/>
        </p:nvSpPr>
        <p:spPr>
          <a:xfrm>
            <a:off x="1004801" y="3955099"/>
            <a:ext cx="2441700" cy="3584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0" name="Google Shape;900;g12cceb433f2_2_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4800" y="3975488"/>
            <a:ext cx="2204078" cy="3303182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g12cceb433f2_2_51"/>
          <p:cNvSpPr/>
          <p:nvPr/>
        </p:nvSpPr>
        <p:spPr>
          <a:xfrm>
            <a:off x="7368262" y="5104900"/>
            <a:ext cx="1267500" cy="1116000"/>
          </a:xfrm>
          <a:prstGeom prst="mathPlus">
            <a:avLst>
              <a:gd fmla="val 23520" name="adj1"/>
            </a:avLst>
          </a:prstGeom>
          <a:solidFill>
            <a:srgbClr val="888888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02" name="Google Shape;902;g12cceb433f2_2_51"/>
          <p:cNvGraphicFramePr/>
          <p:nvPr/>
        </p:nvGraphicFramePr>
        <p:xfrm>
          <a:off x="8920738" y="34603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924775"/>
                <a:gridCol w="2924775"/>
                <a:gridCol w="2924775"/>
              </a:tblGrid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ROS / 0.05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23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총자산증가율 / 0.15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PSR 0.05 ↓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ROIC / 0.05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순이익증가율 / 0.61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  EPS / 10%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 ROA / 3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903" name="Google Shape;903;g12cceb433f2_2_51"/>
          <p:cNvSpPr txBox="1"/>
          <p:nvPr/>
        </p:nvSpPr>
        <p:spPr>
          <a:xfrm>
            <a:off x="1932896" y="8401800"/>
            <a:ext cx="55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CCCCCC"/>
                </a:highlight>
                <a:latin typeface="Calibri"/>
                <a:ea typeface="Calibri"/>
                <a:cs typeface="Calibri"/>
                <a:sym typeface="Calibri"/>
              </a:rPr>
              <a:t>거장들이 사용한 가치투자 지표</a:t>
            </a:r>
            <a:endParaRPr b="1" sz="1800">
              <a:solidFill>
                <a:schemeClr val="dk1"/>
              </a:solidFill>
              <a:highlight>
                <a:srgbClr val="CCCC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g12d733afbcc_1_10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g12d733afbcc_1_101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10" name="Google Shape;910;g12d733afbcc_1_10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11" name="Google Shape;911;g12d733afbcc_1_10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2" name="Google Shape;912;g12d733afbcc_1_10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13" name="Google Shape;913;g12d733afbcc_1_101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4" name="Google Shape;914;g12d733afbcc_1_10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915" name="Google Shape;915;g12d733afbcc_1_10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g12d733afbcc_1_101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17" name="Google Shape;917;g12d733afbcc_1_10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18" name="Google Shape;918;g12d733afbcc_1_10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9" name="Google Shape;919;g12d733afbcc_1_101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20" name="Google Shape;920;g12d733afbcc_1_101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1" name="Google Shape;921;g12d733afbcc_1_1014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선정과정 특이사항</a:t>
            </a:r>
            <a:endParaRPr/>
          </a:p>
        </p:txBody>
      </p:sp>
      <p:sp>
        <p:nvSpPr>
          <p:cNvPr id="922" name="Google Shape;922;g12d733afbcc_1_1014"/>
          <p:cNvSpPr txBox="1"/>
          <p:nvPr/>
        </p:nvSpPr>
        <p:spPr>
          <a:xfrm>
            <a:off x="651000" y="192877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재무비율 수정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g12d733afbcc_1_1014"/>
          <p:cNvSpPr txBox="1"/>
          <p:nvPr/>
        </p:nvSpPr>
        <p:spPr>
          <a:xfrm>
            <a:off x="2413100" y="2518625"/>
            <a:ext cx="6275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선택 조건 별 통계를 확인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ROA 약 </a:t>
            </a:r>
            <a:r>
              <a:rPr b="1" lang="en-US" sz="3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75%  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수준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 기준 최적화 </a:t>
            </a: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g12d733afbcc_1_1014"/>
          <p:cNvSpPr/>
          <p:nvPr/>
        </p:nvSpPr>
        <p:spPr>
          <a:xfrm flipH="1">
            <a:off x="11569650" y="4944600"/>
            <a:ext cx="4279800" cy="960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g12d733afbcc_1_1014"/>
          <p:cNvSpPr txBox="1"/>
          <p:nvPr/>
        </p:nvSpPr>
        <p:spPr>
          <a:xfrm>
            <a:off x="1629350" y="4696788"/>
            <a:ext cx="784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기존 설정 ROA 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7%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ROA 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5.4%</a:t>
            </a: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으로 </a:t>
            </a: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변경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g12d733afbcc_1_1014"/>
          <p:cNvSpPr txBox="1"/>
          <p:nvPr/>
        </p:nvSpPr>
        <p:spPr>
          <a:xfrm>
            <a:off x="4402838" y="7359017"/>
            <a:ext cx="5540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KOSPI 시장에 어울리는 재무비율 값 수정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문병로 교수의 메트릭 스튜디오 서적 참고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7" name="Google Shape;927;g12d733afbcc_1_10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3850" y="6397450"/>
            <a:ext cx="2272400" cy="3139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8" name="Google Shape;928;g12d733afbcc_1_1014"/>
          <p:cNvGraphicFramePr/>
          <p:nvPr/>
        </p:nvGraphicFramePr>
        <p:xfrm>
          <a:off x="10842650" y="18368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750725"/>
                <a:gridCol w="2750725"/>
              </a:tblGrid>
              <a:tr h="57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lt1"/>
                          </a:solidFill>
                        </a:rPr>
                        <a:t>ROA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lt1"/>
                          </a:solidFill>
                        </a:rPr>
                        <a:t>Value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count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10951.000000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6.047846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std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191.869030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-1410.497718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25%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0.443292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2.443295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5.490085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max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17995.147679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929" name="Google Shape;929;g12d733afbcc_1_1014"/>
          <p:cNvSpPr/>
          <p:nvPr/>
        </p:nvSpPr>
        <p:spPr>
          <a:xfrm>
            <a:off x="4858150" y="4863163"/>
            <a:ext cx="538500" cy="32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497D"/>
              </a:solidFill>
            </a:endParaRPr>
          </a:p>
        </p:txBody>
      </p:sp>
      <p:graphicFrame>
        <p:nvGraphicFramePr>
          <p:cNvPr id="930" name="Google Shape;930;g12d733afbcc_1_1014"/>
          <p:cNvGraphicFramePr/>
          <p:nvPr/>
        </p:nvGraphicFramePr>
        <p:xfrm>
          <a:off x="10842650" y="67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770350"/>
                <a:gridCol w="2770350"/>
              </a:tblGrid>
              <a:tr h="68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PBR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PER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</a:tr>
              <a:tr h="79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0.65% → 1% 이하</a:t>
                      </a:r>
                      <a:endParaRPr sz="1700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0 &lt; PER &lt; (18 * 04) → 10% 이하</a:t>
                      </a:r>
                      <a:endParaRPr sz="1700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</a:tr>
              <a:tr h="74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PCR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ROE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</a:tr>
              <a:tr h="82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10% → 8% 이하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10% → 7% 이상</a:t>
                      </a:r>
                      <a:endParaRPr sz="1700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4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10" name="Google Shape;310;p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11" name="Google Shape;311;p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p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3" name="Google Shape;313;p4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4" name="Google Shape;31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3180" y="1895150"/>
            <a:ext cx="16779353" cy="676198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"/>
          <p:cNvSpPr txBox="1"/>
          <p:nvPr/>
        </p:nvSpPr>
        <p:spPr>
          <a:xfrm>
            <a:off x="640035" y="658996"/>
            <a:ext cx="7970565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g12abfe0b891_0_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g12abfe0b891_0_453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37" name="Google Shape;937;g12abfe0b891_0_45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38" name="Google Shape;938;g12abfe0b891_0_4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9" name="Google Shape;939;g12abfe0b891_0_45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0" name="Google Shape;940;g12abfe0b891_0_453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1" name="Google Shape;941;g12abfe0b891_0_453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재무기법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10가지 기법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942" name="Google Shape;942;g12abfe0b891_0_453"/>
          <p:cNvSpPr/>
          <p:nvPr/>
        </p:nvSpPr>
        <p:spPr>
          <a:xfrm>
            <a:off x="1662228" y="2154882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highlight>
                <a:srgbClr val="FFFF00"/>
              </a:highlight>
            </a:endParaRPr>
          </a:p>
        </p:txBody>
      </p:sp>
      <p:sp>
        <p:nvSpPr>
          <p:cNvPr id="943" name="Google Shape;943;g12abfe0b891_0_453"/>
          <p:cNvSpPr/>
          <p:nvPr/>
        </p:nvSpPr>
        <p:spPr>
          <a:xfrm>
            <a:off x="2253169" y="1957813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그레이엄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44" name="Google Shape;944;g12abfe0b891_0_453"/>
          <p:cNvSpPr/>
          <p:nvPr/>
        </p:nvSpPr>
        <p:spPr>
          <a:xfrm>
            <a:off x="4764527" y="2165331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945" name="Google Shape;945;g12abfe0b891_0_453"/>
          <p:cNvSpPr/>
          <p:nvPr/>
        </p:nvSpPr>
        <p:spPr>
          <a:xfrm>
            <a:off x="5355468" y="1968262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린치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46" name="Google Shape;946;g12abfe0b891_0_453"/>
          <p:cNvSpPr/>
          <p:nvPr/>
        </p:nvSpPr>
        <p:spPr>
          <a:xfrm>
            <a:off x="7764084" y="217949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947" name="Google Shape;947;g12abfe0b891_0_453"/>
          <p:cNvSpPr/>
          <p:nvPr/>
        </p:nvSpPr>
        <p:spPr>
          <a:xfrm>
            <a:off x="8355025" y="198243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버핏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48" name="Google Shape;948;g12abfe0b891_0_453"/>
          <p:cNvSpPr/>
          <p:nvPr/>
        </p:nvSpPr>
        <p:spPr>
          <a:xfrm>
            <a:off x="10866383" y="2165331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949" name="Google Shape;949;g12abfe0b891_0_453"/>
          <p:cNvSpPr/>
          <p:nvPr/>
        </p:nvSpPr>
        <p:spPr>
          <a:xfrm>
            <a:off x="11457324" y="1968262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3대 거장</a:t>
            </a:r>
            <a:endParaRPr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950" name="Google Shape;950;g12abfe0b891_0_453"/>
          <p:cNvSpPr/>
          <p:nvPr/>
        </p:nvSpPr>
        <p:spPr>
          <a:xfrm>
            <a:off x="13968682" y="217949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951" name="Google Shape;951;g12abfe0b891_0_453"/>
          <p:cNvSpPr/>
          <p:nvPr/>
        </p:nvSpPr>
        <p:spPr>
          <a:xfrm>
            <a:off x="14559623" y="198243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시장가치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52" name="Google Shape;952;g12abfe0b891_0_453"/>
          <p:cNvSpPr/>
          <p:nvPr/>
        </p:nvSpPr>
        <p:spPr>
          <a:xfrm>
            <a:off x="1657421" y="6359020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953" name="Google Shape;953;g12abfe0b891_0_453"/>
          <p:cNvSpPr/>
          <p:nvPr/>
        </p:nvSpPr>
        <p:spPr>
          <a:xfrm>
            <a:off x="2248362" y="6161951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레버리지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54" name="Google Shape;954;g12abfe0b891_0_453"/>
          <p:cNvSpPr/>
          <p:nvPr/>
        </p:nvSpPr>
        <p:spPr>
          <a:xfrm>
            <a:off x="4759720" y="636946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955" name="Google Shape;955;g12abfe0b891_0_453"/>
          <p:cNvSpPr/>
          <p:nvPr/>
        </p:nvSpPr>
        <p:spPr>
          <a:xfrm>
            <a:off x="5350661" y="617240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수익성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56" name="Google Shape;956;g12abfe0b891_0_453"/>
          <p:cNvSpPr/>
          <p:nvPr/>
        </p:nvSpPr>
        <p:spPr>
          <a:xfrm>
            <a:off x="7759277" y="6383637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957" name="Google Shape;957;g12abfe0b891_0_453"/>
          <p:cNvSpPr/>
          <p:nvPr/>
        </p:nvSpPr>
        <p:spPr>
          <a:xfrm>
            <a:off x="8350218" y="6186568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성장성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58" name="Google Shape;958;g12abfe0b891_0_453"/>
          <p:cNvSpPr/>
          <p:nvPr/>
        </p:nvSpPr>
        <p:spPr>
          <a:xfrm>
            <a:off x="10861576" y="636946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959" name="Google Shape;959;g12abfe0b891_0_453"/>
          <p:cNvSpPr/>
          <p:nvPr/>
        </p:nvSpPr>
        <p:spPr>
          <a:xfrm>
            <a:off x="11452517" y="617240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활동성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60" name="Google Shape;960;g12abfe0b891_0_453"/>
          <p:cNvSpPr/>
          <p:nvPr/>
        </p:nvSpPr>
        <p:spPr>
          <a:xfrm>
            <a:off x="13963875" y="6383637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961" name="Google Shape;961;g12abfe0b891_0_453"/>
          <p:cNvSpPr/>
          <p:nvPr/>
        </p:nvSpPr>
        <p:spPr>
          <a:xfrm>
            <a:off x="14554816" y="6186568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유동성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62" name="Google Shape;962;g12abfe0b891_0_453"/>
          <p:cNvSpPr txBox="1"/>
          <p:nvPr/>
        </p:nvSpPr>
        <p:spPr>
          <a:xfrm>
            <a:off x="2078125" y="2589275"/>
            <a:ext cx="1737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PER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배당수익률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PBR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/>
              <a:t>    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순이익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963" name="Google Shape;963;g12abfe0b891_0_453"/>
          <p:cNvSpPr txBox="1"/>
          <p:nvPr/>
        </p:nvSpPr>
        <p:spPr>
          <a:xfrm>
            <a:off x="8038854" y="2463138"/>
            <a:ext cx="2010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재고자산회전율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매출채권회전율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영업이익률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EV/EBITDA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964" name="Google Shape;964;g12abfe0b891_0_453"/>
          <p:cNvSpPr txBox="1"/>
          <p:nvPr/>
        </p:nvSpPr>
        <p:spPr>
          <a:xfrm>
            <a:off x="5175600" y="2746100"/>
            <a:ext cx="1883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PER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당좌자산증가율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/>
              <a:t>   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매출성장률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영업이익률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965" name="Google Shape;965;g12abfe0b891_0_453"/>
          <p:cNvSpPr txBox="1"/>
          <p:nvPr/>
        </p:nvSpPr>
        <p:spPr>
          <a:xfrm>
            <a:off x="11108625" y="2363663"/>
            <a:ext cx="20847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PER, PCR, PBR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ROE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재고자산회전율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매출채권회전율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배당수익률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주가 / 순유동자산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부채비율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유동비율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EPS성장률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영업이익률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EV/EBITDA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매출성장률</a:t>
            </a:r>
            <a:endParaRPr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966" name="Google Shape;966;g12abfe0b891_0_453"/>
          <p:cNvSpPr txBox="1"/>
          <p:nvPr/>
        </p:nvSpPr>
        <p:spPr>
          <a:xfrm>
            <a:off x="14527700" y="2641663"/>
            <a:ext cx="1441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PSR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BPS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PER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PCR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PBR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EBITDA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EV/EBITDA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967" name="Google Shape;967;g12abfe0b891_0_453"/>
          <p:cNvSpPr txBox="1"/>
          <p:nvPr/>
        </p:nvSpPr>
        <p:spPr>
          <a:xfrm>
            <a:off x="1335975" y="6899925"/>
            <a:ext cx="3212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영업이익이자보상비율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경상이익이자보상비율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법인세차감전순이익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영업활동현금흐름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비유동장기적합률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968" name="Google Shape;968;g12abfe0b891_0_453"/>
          <p:cNvSpPr txBox="1"/>
          <p:nvPr/>
        </p:nvSpPr>
        <p:spPr>
          <a:xfrm>
            <a:off x="8273100" y="7246450"/>
            <a:ext cx="164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매출성장률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총자산증가율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순이익증가율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EPS성장률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969" name="Google Shape;969;g12abfe0b891_0_453"/>
          <p:cNvSpPr txBox="1"/>
          <p:nvPr/>
        </p:nvSpPr>
        <p:spPr>
          <a:xfrm>
            <a:off x="5362061" y="7315425"/>
            <a:ext cx="1261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ROA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ROIC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970" name="Google Shape;970;g12abfe0b891_0_453"/>
          <p:cNvSpPr txBox="1"/>
          <p:nvPr/>
        </p:nvSpPr>
        <p:spPr>
          <a:xfrm>
            <a:off x="14622478" y="7370875"/>
            <a:ext cx="126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당좌비율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유보율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971" name="Google Shape;971;g12abfe0b891_0_453"/>
          <p:cNvSpPr txBox="1"/>
          <p:nvPr/>
        </p:nvSpPr>
        <p:spPr>
          <a:xfrm>
            <a:off x="11190825" y="7232275"/>
            <a:ext cx="191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재고자산회전율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매출채권회전율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총자산회전율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g12abfe0b891_0_8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378" y="3581128"/>
            <a:ext cx="3436462" cy="11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g12abfe0b891_0_821"/>
          <p:cNvSpPr txBox="1"/>
          <p:nvPr/>
        </p:nvSpPr>
        <p:spPr>
          <a:xfrm>
            <a:off x="5571119" y="3829865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2D3136"/>
                </a:solidFill>
              </a:rPr>
              <a:t>투자지표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8" name="Google Shape;978;g12abfe0b891_0_8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097" y="3536890"/>
            <a:ext cx="3436462" cy="11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g12abfe0b891_0_821"/>
          <p:cNvSpPr txBox="1"/>
          <p:nvPr/>
        </p:nvSpPr>
        <p:spPr>
          <a:xfrm>
            <a:off x="1188838" y="3785627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2D3136"/>
                </a:solidFill>
              </a:rPr>
              <a:t>펀더멘탈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g12abfe0b891_0_8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1" name="Google Shape;981;g12abfe0b891_0_82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82" name="Google Shape;982;g12abfe0b891_0_82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83" name="Google Shape;983;g12abfe0b891_0_8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4" name="Google Shape;984;g12abfe0b891_0_82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85" name="Google Shape;985;g12abfe0b891_0_82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6" name="Google Shape;986;g12abfe0b891_0_821"/>
          <p:cNvSpPr txBox="1"/>
          <p:nvPr/>
        </p:nvSpPr>
        <p:spPr>
          <a:xfrm>
            <a:off x="6730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주식팀의 투자 전략 한</a:t>
            </a:r>
            <a:r>
              <a:rPr lang="en-US" sz="4000">
                <a:solidFill>
                  <a:schemeClr val="dk1"/>
                </a:solidFill>
              </a:rPr>
              <a:t> 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번에 보기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12abfe0b891_0_8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12abfe0b891_0_821"/>
          <p:cNvSpPr txBox="1"/>
          <p:nvPr/>
        </p:nvSpPr>
        <p:spPr>
          <a:xfrm>
            <a:off x="2799973" y="4795883"/>
            <a:ext cx="537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재무제표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47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항목 으로 구성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g12abfe0b891_0_821"/>
          <p:cNvSpPr txBox="1"/>
          <p:nvPr/>
        </p:nvSpPr>
        <p:spPr>
          <a:xfrm>
            <a:off x="3018113" y="1732050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g12abfe0b891_0_821"/>
          <p:cNvSpPr txBox="1"/>
          <p:nvPr/>
        </p:nvSpPr>
        <p:spPr>
          <a:xfrm>
            <a:off x="7350688" y="9185738"/>
            <a:ext cx="51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재무기법</a:t>
            </a: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가지로 구성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1" name="Google Shape;991;g12abfe0b891_0_8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3325" y="7469975"/>
            <a:ext cx="7539065" cy="1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g12abfe0b891_0_8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11087" y="1544489"/>
            <a:ext cx="6625526" cy="32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g12abfe0b891_0_8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87584" y="6935220"/>
            <a:ext cx="2514600" cy="5347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4" name="Google Shape;994;g12abfe0b891_0_821"/>
          <p:cNvSpPr txBox="1"/>
          <p:nvPr/>
        </p:nvSpPr>
        <p:spPr>
          <a:xfrm>
            <a:off x="11638738" y="4839505"/>
            <a:ext cx="51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포트폴리오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개 종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 구성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5" name="Google Shape;995;g12abfe0b891_0_8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5925" y="2161628"/>
            <a:ext cx="3440798" cy="114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g12abfe0b891_0_8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9660" y="2157515"/>
            <a:ext cx="3436462" cy="114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12abfe0b891_0_8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2026504">
            <a:off x="4132761" y="2649316"/>
            <a:ext cx="1573929" cy="15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g12abfe0b891_0_821"/>
          <p:cNvSpPr txBox="1"/>
          <p:nvPr/>
        </p:nvSpPr>
        <p:spPr>
          <a:xfrm>
            <a:off x="1188775" y="2393582"/>
            <a:ext cx="3095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재무</a:t>
            </a:r>
            <a:r>
              <a:rPr lang="en-US" sz="4000">
                <a:solidFill>
                  <a:srgbClr val="2D3136"/>
                </a:solidFill>
              </a:rPr>
              <a:t>지표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12abfe0b891_0_821"/>
          <p:cNvSpPr txBox="1"/>
          <p:nvPr/>
        </p:nvSpPr>
        <p:spPr>
          <a:xfrm>
            <a:off x="5550400" y="2406252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2D3136"/>
                </a:solidFill>
              </a:rPr>
              <a:t>컨센서스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g12abfe0b891_0_821"/>
          <p:cNvSpPr txBox="1"/>
          <p:nvPr/>
        </p:nvSpPr>
        <p:spPr>
          <a:xfrm>
            <a:off x="2936875" y="3105225"/>
            <a:ext cx="3965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재무</a:t>
            </a:r>
            <a:r>
              <a:rPr b="1" lang="en-US" sz="4400"/>
              <a:t>제표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12abfe0b891_0_821"/>
          <p:cNvSpPr/>
          <p:nvPr/>
        </p:nvSpPr>
        <p:spPr>
          <a:xfrm rot="5400000">
            <a:off x="6483275" y="5608974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2" name="Google Shape;1002;g12abfe0b891_0_821"/>
          <p:cNvSpPr/>
          <p:nvPr/>
        </p:nvSpPr>
        <p:spPr>
          <a:xfrm rot="-5400000">
            <a:off x="10771325" y="5608974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g12ccd435c2c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8" name="Google Shape;1008;g12ccd435c2c_0_3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009" name="Google Shape;1009;g12ccd435c2c_0_3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10" name="Google Shape;1010;g12ccd435c2c_0_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1" name="Google Shape;1011;g12ccd435c2c_0_3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2" name="Google Shape;1012;g12ccd435c2c_0_3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3" name="Google Shape;1013;g12ccd435c2c_0_34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포트폴리오 10개 종목 구성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g12ccd435c2c_0_34"/>
          <p:cNvSpPr txBox="1"/>
          <p:nvPr/>
        </p:nvSpPr>
        <p:spPr>
          <a:xfrm>
            <a:off x="673025" y="178443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기법에 맞는 재무비율과 선택조건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5" name="Google Shape;1015;g12ccd435c2c_0_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1675" y="2625050"/>
            <a:ext cx="8276276" cy="41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g12ccd435c2c_0_34"/>
          <p:cNvSpPr/>
          <p:nvPr/>
        </p:nvSpPr>
        <p:spPr>
          <a:xfrm>
            <a:off x="7576037" y="4531912"/>
            <a:ext cx="1159350" cy="1223200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g12ccd435c2c_0_34"/>
          <p:cNvSpPr txBox="1"/>
          <p:nvPr/>
        </p:nvSpPr>
        <p:spPr>
          <a:xfrm>
            <a:off x="1991900" y="7746400"/>
            <a:ext cx="61650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 기법에 해당하는 재무비율 설정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재무비율에 맞는 선택조건 값 설정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값 설정 후 주식 종목 찾기!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g12ccd435c2c_0_34"/>
          <p:cNvSpPr txBox="1"/>
          <p:nvPr/>
        </p:nvSpPr>
        <p:spPr>
          <a:xfrm>
            <a:off x="10069613" y="6799750"/>
            <a:ext cx="81009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기법으로 찾은 10개의 주식종목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1년 단위로 수익률 / 누적수익률 확인 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2022년  누적수익률</a:t>
            </a: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1600% </a:t>
            </a: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최근 코스피시장 하락추세로 인해 </a:t>
            </a:r>
            <a:r>
              <a:rPr b="1"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기록중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19" name="Google Shape;1019;g12ccd435c2c_0_34"/>
          <p:cNvGraphicFramePr/>
          <p:nvPr/>
        </p:nvGraphicFramePr>
        <p:xfrm>
          <a:off x="2517438" y="268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4109100"/>
              </a:tblGrid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/>
                        <a:t>시장가치기법</a:t>
                      </a:r>
                      <a:endParaRPr b="1"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EPS&gt;10%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PSR&lt;=4%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PER&lt;10%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            </a:t>
                      </a:r>
                      <a:r>
                        <a:rPr lang="en-US" sz="2700"/>
                        <a:t>PCR&lt;8%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            </a:t>
                      </a:r>
                      <a:r>
                        <a:rPr lang="en-US" sz="2700"/>
                        <a:t>PBR&lt;1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EBITDA&lt;6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2de34c57c0_0_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12de34c57c0_0_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g12ccd435c2c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2" name="Google Shape;1032;g12ccd435c2c_0_6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033" name="Google Shape;1033;g12ccd435c2c_0_6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34" name="Google Shape;1034;g12ccd435c2c_0_6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5" name="Google Shape;1035;g12ccd435c2c_0_6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36" name="Google Shape;1036;g12ccd435c2c_0_6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7" name="Google Shape;1037;g12ccd435c2c_0_6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종목개수를 10개로 </a:t>
            </a:r>
            <a:r>
              <a:rPr lang="en-US" sz="4000">
                <a:solidFill>
                  <a:schemeClr val="dk1"/>
                </a:solidFill>
              </a:rPr>
              <a:t>선택한 이유. Part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12ccd435c2c_0_69"/>
          <p:cNvSpPr txBox="1"/>
          <p:nvPr/>
        </p:nvSpPr>
        <p:spPr>
          <a:xfrm>
            <a:off x="864200" y="163683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포트폴리오 종목 10개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g12ccd435c2c_0_69"/>
          <p:cNvSpPr txBox="1"/>
          <p:nvPr/>
        </p:nvSpPr>
        <p:spPr>
          <a:xfrm>
            <a:off x="1267250" y="2509125"/>
            <a:ext cx="8762400" cy="8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&lt;한 방이냐, 분산이냐&gt;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NH투자증권의 시뮬레이션에 따르면</a:t>
            </a:r>
            <a:r>
              <a:rPr b="1" lang="en-US" sz="2200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종목에서 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종목까지는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변동성이 의미있게 감소했지만 11종목을 넘어서면 종목 수를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늘려도 변동폭이 미미함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&lt;분산투자 황금비율은 10~15종목&gt;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분산 투자가 좋다고 해서 종목 수가 늘어나는 것도 곤란하다.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 수가 많으면 일부 종목은 방치되고 결국 마이너스 상태에서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비자발적 장기 투자로 이어질 수 있다.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&lt;연간 포트폴리오 구성 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1년 단위로 주식을 매수매도하는 포트폴리오 특성과  거시경제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지표로인한 포트폴리오 비율 조정이 들어가기 때문에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많은 종목 수를 하기엔 위험부담이 크다고 판단하여 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변동성이 의미있게 감소했던</a:t>
            </a:r>
            <a:r>
              <a:rPr b="1" lang="en-US" sz="2200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10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종목을 선택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          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0" name="Google Shape;1040;g12ccd435c2c_0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68906" y="2098550"/>
            <a:ext cx="7996194" cy="69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12ccd435c2c_0_69"/>
          <p:cNvSpPr txBox="1"/>
          <p:nvPr/>
        </p:nvSpPr>
        <p:spPr>
          <a:xfrm>
            <a:off x="12332825" y="9293450"/>
            <a:ext cx="58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참고 뉴스 : </a:t>
            </a:r>
            <a:r>
              <a:rPr lang="en-US" sz="1100" u="sng">
                <a:solidFill>
                  <a:schemeClr val="hlink"/>
                </a:solidFill>
                <a:hlinkClick r:id="rId7"/>
              </a:rPr>
              <a:t>분산투자 종목 수는? 10~15개가 안전합니다 - 조선일보 (chosun.com)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g12cceb433f2_2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7" name="Google Shape;1047;g12cceb433f2_2_2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048" name="Google Shape;1048;g12cceb433f2_2_2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49" name="Google Shape;1049;g12cceb433f2_2_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0" name="Google Shape;1050;g12cceb433f2_2_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51" name="Google Shape;1051;g12cceb433f2_2_2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2" name="Google Shape;1052;g12cceb433f2_2_20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g12cceb433f2_2_20"/>
          <p:cNvSpPr txBox="1"/>
          <p:nvPr/>
        </p:nvSpPr>
        <p:spPr>
          <a:xfrm>
            <a:off x="662125" y="168367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처음 선택했던 종목 개수는 5개 종목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12cceb433f2_2_20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종목개수를 10개로 선택한 이유. Part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55" name="Google Shape;1055;g12cceb433f2_2_20"/>
          <p:cNvGraphicFramePr/>
          <p:nvPr/>
        </p:nvGraphicFramePr>
        <p:xfrm>
          <a:off x="8973516" y="24773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{DF1B8DA1-D1B8-49EA-85EB-4A68994D1512}</a:tableStyleId>
              </a:tblPr>
              <a:tblGrid>
                <a:gridCol w="1778600"/>
                <a:gridCol w="1848200"/>
                <a:gridCol w="1616100"/>
                <a:gridCol w="1932475"/>
                <a:gridCol w="1921350"/>
              </a:tblGrid>
              <a:tr h="191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5종목 수익률</a:t>
                      </a:r>
                      <a:endParaRPr sz="2500" u="none" cap="none" strike="no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10종목 </a:t>
                      </a: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수익률</a:t>
                      </a:r>
                      <a:endParaRPr sz="7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/>
                        <a:t>기법</a:t>
                      </a:r>
                      <a:endParaRPr sz="2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5종목</a:t>
                      </a:r>
                      <a:endParaRPr sz="2500" u="none" cap="none" strike="no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누적수</a:t>
                      </a:r>
                      <a:r>
                        <a:rPr lang="en-US" sz="2500">
                          <a:solidFill>
                            <a:srgbClr val="0000FF"/>
                          </a:solidFill>
                        </a:rPr>
                        <a:t>익</a:t>
                      </a: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률</a:t>
                      </a:r>
                      <a:endParaRPr sz="7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29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10종목</a:t>
                      </a:r>
                      <a:r>
                        <a:rPr lang="en-US" sz="25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누적수익률</a:t>
                      </a:r>
                      <a:endParaRPr sz="25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9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0.145961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0.206612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시장가치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26.565928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19.114936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0.077693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0.117382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그레이엄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11.420622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12.032841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-0.133225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0.086103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린치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5.773133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10.698651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-0.149423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-0.098926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버핏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5.721840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13.350649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54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0.036023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0.066395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3대 거장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6.534467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15.360838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-0.366829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-0.194738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레버리지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4.988759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7.234414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-0.416653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0.266475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수익성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3.332697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4.986475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-0.106614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-0.001375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성장성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5.136509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4.660258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-0.081601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-0.001375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활동성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2.511952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4.660258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-0.080558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-0.151022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유동성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5.427861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5.361891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56" name="Google Shape;1056;g12cceb433f2_2_20"/>
          <p:cNvSpPr/>
          <p:nvPr/>
        </p:nvSpPr>
        <p:spPr>
          <a:xfrm flipH="1">
            <a:off x="16148925" y="4887125"/>
            <a:ext cx="1921200" cy="3913200"/>
          </a:xfrm>
          <a:prstGeom prst="rect">
            <a:avLst/>
          </a:prstGeom>
          <a:noFill/>
          <a:ln cap="flat" cmpd="sng" w="57150">
            <a:solidFill>
              <a:srgbClr val="FE3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g12cceb433f2_2_20"/>
          <p:cNvSpPr/>
          <p:nvPr/>
        </p:nvSpPr>
        <p:spPr>
          <a:xfrm flipH="1">
            <a:off x="10799950" y="4413875"/>
            <a:ext cx="1778700" cy="4386300"/>
          </a:xfrm>
          <a:prstGeom prst="rect">
            <a:avLst/>
          </a:prstGeom>
          <a:noFill/>
          <a:ln cap="flat" cmpd="sng" w="57150">
            <a:solidFill>
              <a:srgbClr val="FE3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g12cceb433f2_2_20"/>
          <p:cNvSpPr txBox="1"/>
          <p:nvPr/>
        </p:nvSpPr>
        <p:spPr>
          <a:xfrm>
            <a:off x="951425" y="3429000"/>
            <a:ext cx="76197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하락추세 2021년 기법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별 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수익률 비교&gt;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하락추세일경우 5종목일때는 크게 움직이는 종목이 포트폴리오에 큰 영향력을 끼쳐 쏠림현상이 일어남. 이에 비해 10종목일때는 리스크를 분산할 수 있기 때문에 하락추세에서도 손실과 이익이 상쇄함으로써 수익률을 높임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&lt;황금비율은 10개? 15개?&gt;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15종목으로 구성했을 때 높은 재무지표 기준 때문에 15개의 종목이 구성되지 않는 경우가 많았으며 구성을 위해서 선택 기준 낮춰야하는게 불가피함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g12cceb433f2_2_20"/>
          <p:cNvSpPr txBox="1"/>
          <p:nvPr/>
        </p:nvSpPr>
        <p:spPr>
          <a:xfrm>
            <a:off x="8973525" y="2041225"/>
            <a:ext cx="258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2021년기준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g12cceb433f2_2_20"/>
          <p:cNvSpPr/>
          <p:nvPr/>
        </p:nvSpPr>
        <p:spPr>
          <a:xfrm flipH="1">
            <a:off x="8973525" y="8800200"/>
            <a:ext cx="17787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g12cceb433f2_2_20"/>
          <p:cNvSpPr/>
          <p:nvPr/>
        </p:nvSpPr>
        <p:spPr>
          <a:xfrm flipH="1">
            <a:off x="14216425" y="4413875"/>
            <a:ext cx="19212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g12cceb433f2_2_20"/>
          <p:cNvSpPr/>
          <p:nvPr/>
        </p:nvSpPr>
        <p:spPr>
          <a:xfrm flipH="1">
            <a:off x="14216425" y="8800200"/>
            <a:ext cx="19212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g12ccd435c2c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8" name="Google Shape;1068;g12ccd435c2c_0_11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069" name="Google Shape;1069;g12ccd435c2c_0_1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70" name="Google Shape;1070;g12ccd435c2c_0_1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1" name="Google Shape;1071;g12ccd435c2c_0_1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72" name="Google Shape;1072;g12ccd435c2c_0_11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3" name="Google Shape;1073;g12ccd435c2c_0_114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g12ccd435c2c_0_114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5" name="Google Shape;1075;g12ccd435c2c_0_114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150" y="1595150"/>
            <a:ext cx="17741376" cy="85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g12ccd435c2c_0_114"/>
          <p:cNvSpPr/>
          <p:nvPr/>
        </p:nvSpPr>
        <p:spPr>
          <a:xfrm>
            <a:off x="3862550" y="374425"/>
            <a:ext cx="276000" cy="307800"/>
          </a:xfrm>
          <a:prstGeom prst="rect">
            <a:avLst/>
          </a:prstGeom>
          <a:solidFill>
            <a:srgbClr val="FE34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g12ccd435c2c_0_114"/>
          <p:cNvSpPr txBox="1"/>
          <p:nvPr/>
        </p:nvSpPr>
        <p:spPr>
          <a:xfrm>
            <a:off x="4296125" y="328225"/>
            <a:ext cx="7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코스피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12ccd435c2c_0_1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079" name="Google Shape;1079;g12ccd435c2c_0_114"/>
          <p:cNvSpPr txBox="1"/>
          <p:nvPr/>
        </p:nvSpPr>
        <p:spPr>
          <a:xfrm>
            <a:off x="6301750" y="241675"/>
            <a:ext cx="19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080" name="Google Shape;1080;g12ccd435c2c_0_114"/>
          <p:cNvSpPr txBox="1"/>
          <p:nvPr/>
        </p:nvSpPr>
        <p:spPr>
          <a:xfrm>
            <a:off x="5990875" y="328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g12db3c276bc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g12db3c276bc_2_2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087" name="Google Shape;1087;g12db3c276bc_2_2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88" name="Google Shape;1088;g12db3c276bc_2_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9" name="Google Shape;1089;g12db3c276bc_2_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90" name="Google Shape;1090;g12db3c276bc_2_2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1" name="Google Shape;1091;g12db3c276bc_2_24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g12db3c276bc_2_24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3" name="Google Shape;1093;g12db3c276bc_2_24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000" y="1643675"/>
            <a:ext cx="17623725" cy="76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g12db3c276bc_2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9" name="Google Shape;1099;g12db3c276bc_2_3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100" name="Google Shape;1100;g12db3c276bc_2_3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01" name="Google Shape;1101;g12db3c276bc_2_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2" name="Google Shape;1102;g12db3c276bc_2_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03" name="Google Shape;1103;g12db3c276bc_2_3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g12db3c276bc_2_39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g12db3c276bc_2_3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6" name="Google Shape;1106;g12db3c276bc_2_39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750" y="1581675"/>
            <a:ext cx="17620488" cy="8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g12db3c276bc_2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2" name="Google Shape;1112;g12db3c276bc_2_5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113" name="Google Shape;1113;g12db3c276bc_2_5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14" name="Google Shape;1114;g12db3c276bc_2_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5" name="Google Shape;1115;g12db3c276bc_2_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16" name="Google Shape;1116;g12db3c276bc_2_5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7" name="Google Shape;1117;g12db3c276bc_2_59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g12db3c276bc_2_5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주식투자 전략을 LSTM에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g12db3c276bc_2_59"/>
          <p:cNvSpPr/>
          <p:nvPr/>
        </p:nvSpPr>
        <p:spPr>
          <a:xfrm>
            <a:off x="2127392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경기 시그널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(거시 경제 지표 활용)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g12db3c276bc_2_59"/>
          <p:cNvSpPr/>
          <p:nvPr/>
        </p:nvSpPr>
        <p:spPr>
          <a:xfrm>
            <a:off x="7381039" y="6462486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주식 외 6개 종목 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g12db3c276bc_2_59"/>
          <p:cNvSpPr/>
          <p:nvPr/>
        </p:nvSpPr>
        <p:spPr>
          <a:xfrm>
            <a:off x="10004233" y="4337697"/>
            <a:ext cx="3657600" cy="1828800"/>
          </a:xfrm>
          <a:prstGeom prst="rect">
            <a:avLst/>
          </a:prstGeom>
          <a:solidFill>
            <a:srgbClr val="BFBFB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투자 전략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2" name="Google Shape;1122;g12db3c276bc_2_59"/>
          <p:cNvCxnSpPr>
            <a:stCxn id="1119" idx="3"/>
            <a:endCxn id="1120" idx="1"/>
          </p:cNvCxnSpPr>
          <p:nvPr/>
        </p:nvCxnSpPr>
        <p:spPr>
          <a:xfrm>
            <a:off x="5784992" y="735330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3" name="Google Shape;1123;g12db3c276bc_2_59"/>
          <p:cNvCxnSpPr/>
          <p:nvPr/>
        </p:nvCxnSpPr>
        <p:spPr>
          <a:xfrm>
            <a:off x="11035010" y="737896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4" name="Google Shape;1124;g12db3c276bc_2_59"/>
          <p:cNvSpPr/>
          <p:nvPr/>
        </p:nvSpPr>
        <p:spPr>
          <a:xfrm>
            <a:off x="12649200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최적 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종목 추천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5" name="Google Shape;1125;g12db3c276bc_2_59"/>
          <p:cNvCxnSpPr/>
          <p:nvPr/>
        </p:nvCxnSpPr>
        <p:spPr>
          <a:xfrm>
            <a:off x="11833033" y="6166497"/>
            <a:ext cx="0" cy="11766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6" name="Google Shape;1126;g12db3c276bc_2_59"/>
          <p:cNvSpPr/>
          <p:nvPr/>
        </p:nvSpPr>
        <p:spPr>
          <a:xfrm>
            <a:off x="2146807" y="2945024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 투자자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성향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7" name="Google Shape;1127;g12db3c276bc_2_59"/>
          <p:cNvCxnSpPr>
            <a:endCxn id="1120" idx="0"/>
          </p:cNvCxnSpPr>
          <p:nvPr/>
        </p:nvCxnSpPr>
        <p:spPr>
          <a:xfrm>
            <a:off x="3975739" y="4773786"/>
            <a:ext cx="5234100" cy="1688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8" name="Google Shape;1128;g12db3c276bc_2_59"/>
          <p:cNvSpPr/>
          <p:nvPr/>
        </p:nvSpPr>
        <p:spPr>
          <a:xfrm>
            <a:off x="6949794" y="4866353"/>
            <a:ext cx="1761900" cy="870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위험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회피 계수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g12db3c276bc_2_59"/>
          <p:cNvSpPr/>
          <p:nvPr/>
        </p:nvSpPr>
        <p:spPr>
          <a:xfrm>
            <a:off x="11180517" y="7563965"/>
            <a:ext cx="1305000" cy="6522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비중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d733afbcc_1_255"/>
          <p:cNvSpPr/>
          <p:nvPr/>
        </p:nvSpPr>
        <p:spPr>
          <a:xfrm rot="8408984">
            <a:off x="-1150270" y="-1983200"/>
            <a:ext cx="3644289" cy="3644289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g12d733afbcc_1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5" y="2048464"/>
            <a:ext cx="14376608" cy="6682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g12d733afbcc_1_255"/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323" name="Google Shape;323;g12d733afbcc_1_2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g12d733afbcc_1_2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g12d733afbcc_1_255"/>
          <p:cNvSpPr txBox="1"/>
          <p:nvPr/>
        </p:nvSpPr>
        <p:spPr>
          <a:xfrm>
            <a:off x="8354464" y="9907824"/>
            <a:ext cx="157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g12d733afbcc_1_255"/>
          <p:cNvCxnSpPr/>
          <p:nvPr/>
        </p:nvCxnSpPr>
        <p:spPr>
          <a:xfrm rot="10800000">
            <a:off x="14019415" y="3688009"/>
            <a:ext cx="0" cy="12165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g12d733afbcc_1_255"/>
          <p:cNvCxnSpPr/>
          <p:nvPr/>
        </p:nvCxnSpPr>
        <p:spPr>
          <a:xfrm rot="10800000">
            <a:off x="14011685" y="3675611"/>
            <a:ext cx="1344000" cy="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8" name="Google Shape;328;g12d733afbcc_1_255"/>
          <p:cNvGrpSpPr/>
          <p:nvPr/>
        </p:nvGrpSpPr>
        <p:grpSpPr>
          <a:xfrm rot="-5400000">
            <a:off x="14038598" y="5524020"/>
            <a:ext cx="1344000" cy="1381800"/>
            <a:chOff x="14164085" y="3820671"/>
            <a:chExt cx="1344000" cy="1381800"/>
          </a:xfrm>
        </p:grpSpPr>
        <p:cxnSp>
          <p:nvCxnSpPr>
            <p:cNvPr id="329" name="Google Shape;329;g12d733afbcc_1_255"/>
            <p:cNvCxnSpPr>
              <a:stCxn id="330" idx="2"/>
            </p:cNvCxnSpPr>
            <p:nvPr/>
          </p:nvCxnSpPr>
          <p:spPr>
            <a:xfrm rot="-5400000">
              <a:off x="13479348" y="4511571"/>
              <a:ext cx="1381800" cy="0"/>
            </a:xfrm>
            <a:prstGeom prst="straightConnector1">
              <a:avLst/>
            </a:prstGeom>
            <a:noFill/>
            <a:ln cap="flat" cmpd="sng" w="1905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g12d733afbcc_1_255"/>
            <p:cNvCxnSpPr/>
            <p:nvPr/>
          </p:nvCxnSpPr>
          <p:spPr>
            <a:xfrm rot="10800000">
              <a:off x="14164085" y="3828011"/>
              <a:ext cx="1344000" cy="0"/>
            </a:xfrm>
            <a:prstGeom prst="straightConnector1">
              <a:avLst/>
            </a:prstGeom>
            <a:noFill/>
            <a:ln cap="flat" cmpd="sng" w="1905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32" name="Google Shape;332;g12d733afbcc_1_255"/>
          <p:cNvGrpSpPr/>
          <p:nvPr/>
        </p:nvGrpSpPr>
        <p:grpSpPr>
          <a:xfrm>
            <a:off x="15356109" y="2653449"/>
            <a:ext cx="2027271" cy="2069531"/>
            <a:chOff x="15300265" y="2377694"/>
            <a:chExt cx="2475300" cy="2526900"/>
          </a:xfrm>
        </p:grpSpPr>
        <p:sp>
          <p:nvSpPr>
            <p:cNvPr id="333" name="Google Shape;333;g12d733afbcc_1_255"/>
            <p:cNvSpPr/>
            <p:nvPr/>
          </p:nvSpPr>
          <p:spPr>
            <a:xfrm>
              <a:off x="15300265" y="2377694"/>
              <a:ext cx="2475300" cy="2526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2d733afbcc_1_255"/>
            <p:cNvSpPr/>
            <p:nvPr/>
          </p:nvSpPr>
          <p:spPr>
            <a:xfrm>
              <a:off x="15355685" y="2399801"/>
              <a:ext cx="2321100" cy="243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g12d733afbcc_1_255"/>
          <p:cNvGrpSpPr/>
          <p:nvPr/>
        </p:nvGrpSpPr>
        <p:grpSpPr>
          <a:xfrm>
            <a:off x="15356109" y="5852268"/>
            <a:ext cx="2027271" cy="2069531"/>
            <a:chOff x="15300265" y="5623400"/>
            <a:chExt cx="2475300" cy="2526900"/>
          </a:xfrm>
        </p:grpSpPr>
        <p:sp>
          <p:nvSpPr>
            <p:cNvPr id="336" name="Google Shape;336;g12d733afbcc_1_255"/>
            <p:cNvSpPr/>
            <p:nvPr/>
          </p:nvSpPr>
          <p:spPr>
            <a:xfrm>
              <a:off x="15300265" y="5623400"/>
              <a:ext cx="2475300" cy="2526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12d733afbcc_1_255"/>
            <p:cNvSpPr/>
            <p:nvPr/>
          </p:nvSpPr>
          <p:spPr>
            <a:xfrm>
              <a:off x="15355685" y="5663136"/>
              <a:ext cx="2321100" cy="243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7" name="Google Shape;337;g12d733afbcc_1_2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07128" y="6236124"/>
            <a:ext cx="1288887" cy="128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2d733afbcc_1_2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07215" y="3046799"/>
            <a:ext cx="1288800" cy="12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2d733afbcc_1_255"/>
          <p:cNvSpPr/>
          <p:nvPr/>
        </p:nvSpPr>
        <p:spPr>
          <a:xfrm>
            <a:off x="15537685" y="4831112"/>
            <a:ext cx="1634210" cy="502888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회의록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6회 작성</a:t>
            </a:r>
            <a:endParaRPr/>
          </a:p>
        </p:txBody>
      </p:sp>
      <p:sp>
        <p:nvSpPr>
          <p:cNvPr id="340" name="Google Shape;340;g12d733afbcc_1_255"/>
          <p:cNvSpPr/>
          <p:nvPr/>
        </p:nvSpPr>
        <p:spPr>
          <a:xfrm>
            <a:off x="15537685" y="8111270"/>
            <a:ext cx="1634210" cy="620042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회의PPT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22회 작성</a:t>
            </a:r>
            <a:endParaRPr/>
          </a:p>
        </p:txBody>
      </p:sp>
      <p:pic>
        <p:nvPicPr>
          <p:cNvPr id="341" name="Google Shape;341;g12d733afbcc_1_2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593" y="1183117"/>
            <a:ext cx="6994774" cy="22242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2d733afbcc_1_255"/>
          <p:cNvSpPr txBox="1"/>
          <p:nvPr/>
        </p:nvSpPr>
        <p:spPr>
          <a:xfrm>
            <a:off x="594644" y="466848"/>
            <a:ext cx="594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Process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g12cceb433f2_3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g12cceb433f2_3_27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136" name="Google Shape;1136;g12cceb433f2_3_2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37" name="Google Shape;1137;g12cceb433f2_3_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8" name="Google Shape;1138;g12cceb433f2_3_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39" name="Google Shape;1139;g12cceb433f2_3_27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g12cceb433f2_3_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141" name="Google Shape;1141;g12cceb433f2_3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2" name="Google Shape;1142;g12cceb433f2_3_27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143" name="Google Shape;1143;g12cceb433f2_3_2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44" name="Google Shape;1144;g12cceb433f2_3_2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5" name="Google Shape;1145;g12cceb433f2_3_2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46" name="Google Shape;1146;g12cceb433f2_3_27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7" name="Google Shape;1147;g12cceb433f2_3_27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선정과정 특이사항</a:t>
            </a:r>
            <a:endParaRPr/>
          </a:p>
        </p:txBody>
      </p:sp>
      <p:sp>
        <p:nvSpPr>
          <p:cNvPr id="1148" name="Google Shape;1148;g12cceb433f2_3_27"/>
          <p:cNvSpPr txBox="1"/>
          <p:nvPr/>
        </p:nvSpPr>
        <p:spPr>
          <a:xfrm>
            <a:off x="1578600" y="194372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3대 거장 재무기법 에서 가져올수 없는 재무 기법항목을 추가했다.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g12cceb433f2_3_27"/>
          <p:cNvSpPr txBox="1"/>
          <p:nvPr/>
        </p:nvSpPr>
        <p:spPr>
          <a:xfrm>
            <a:off x="1732550" y="3052013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한국 FPSB 투자설계 참고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g12cceb433f2_3_27"/>
          <p:cNvSpPr txBox="1"/>
          <p:nvPr/>
        </p:nvSpPr>
        <p:spPr>
          <a:xfrm>
            <a:off x="10137125" y="2383775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수익성 , 성장성, 시장가치, 유동성, 레버리지, 활동성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g12cceb433f2_3_27"/>
          <p:cNvSpPr/>
          <p:nvPr/>
        </p:nvSpPr>
        <p:spPr>
          <a:xfrm>
            <a:off x="3595275" y="4794412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2" name="Google Shape;1152;g12cceb433f2_3_27"/>
          <p:cNvSpPr txBox="1"/>
          <p:nvPr/>
        </p:nvSpPr>
        <p:spPr>
          <a:xfrm>
            <a:off x="8336900" y="4377088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따라서 여기에 있는 기법참고하여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3" name="Google Shape;1153;g12cceb433f2_3_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4063" y="7757063"/>
            <a:ext cx="12910000" cy="20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g12cceb433f2_3_27"/>
          <p:cNvSpPr txBox="1"/>
          <p:nvPr/>
        </p:nvSpPr>
        <p:spPr>
          <a:xfrm>
            <a:off x="9368000" y="3429000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기본적인 재무비율 특성별로 점수화 할 수 있었다.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g12cceb433f2_3_27"/>
          <p:cNvSpPr/>
          <p:nvPr/>
        </p:nvSpPr>
        <p:spPr>
          <a:xfrm rot="-5400000">
            <a:off x="3662800" y="5986350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6" name="Google Shape;1156;g12cceb433f2_3_27"/>
          <p:cNvSpPr/>
          <p:nvPr/>
        </p:nvSpPr>
        <p:spPr>
          <a:xfrm>
            <a:off x="1099550" y="3574300"/>
            <a:ext cx="5540700" cy="276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다음페이지에서 수정중</a:t>
            </a:r>
            <a:endParaRPr sz="2000"/>
          </a:p>
        </p:txBody>
      </p:sp>
      <p:pic>
        <p:nvPicPr>
          <p:cNvPr id="1157" name="Google Shape;1157;g12cceb433f2_3_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18850" y="5705475"/>
            <a:ext cx="1755026" cy="203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g12cceb433f2_3_27"/>
          <p:cNvSpPr/>
          <p:nvPr/>
        </p:nvSpPr>
        <p:spPr>
          <a:xfrm>
            <a:off x="8742925" y="-7186"/>
            <a:ext cx="5540700" cy="46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세부적으로 풀어라?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간략하게 설명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잘해봐라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PART 1 과 이어짐(43레이어)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5종목보다 10종목이 하락장에서 강하고  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상승장에서도 강하다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15개로 해보았으나 점수가 충족되지않아 나오지않는 기법들이 많이있음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나오게 할려면 기준을 낮춰야 되는데 그렇게 되면 논문 객관성이 떨어짐</a:t>
            </a:r>
            <a:endParaRPr sz="2000"/>
          </a:p>
        </p:txBody>
      </p:sp>
      <p:pic>
        <p:nvPicPr>
          <p:cNvPr id="1159" name="Google Shape;1159;g12cceb433f2_3_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60575" y="-252325"/>
            <a:ext cx="5775549" cy="46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g12abfe0b891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5" name="Google Shape;1165;g12abfe0b891_0_333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166" name="Google Shape;1166;g12abfe0b891_0_33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67" name="Google Shape;1167;g12abfe0b891_0_3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8" name="Google Shape;1168;g12abfe0b891_0_3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69" name="Google Shape;1169;g12abfe0b891_0_333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0" name="Google Shape;1170;g12abfe0b891_0_333"/>
          <p:cNvSpPr txBox="1"/>
          <p:nvPr/>
        </p:nvSpPr>
        <p:spPr>
          <a:xfrm>
            <a:off x="653561" y="563800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주식 5종목, 10종목 수익률 비교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g12abfe0b891_0_333"/>
          <p:cNvSpPr txBox="1"/>
          <p:nvPr/>
        </p:nvSpPr>
        <p:spPr>
          <a:xfrm>
            <a:off x="0" y="1405550"/>
            <a:ext cx="17874300" cy="10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시행착오 정리 (발표할때 덧붙이거나 필요에 의해서 자료 추가 필요할듯)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-시가총액가중 vs 동일가중 vs 펀드멘탈비중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포트폴리오 안정성을 위해 주식 종목 비중을 어떻게 설정할 것 인지에 대해 방법론을 고민을 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기존의 방식이었던 동일가중방식외에도 시가총액이나 PER, PBR, EPS과 같은 펀드멘탈에 비중을 두어 리스트업된 종목들에 가중치를 두면 필터링을 두 번을 거쳐 높은 기준을 충족하는 종목들을 뽑아낼 수 있을거라고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하지만 결과는 오히려 가중치가 대형주나 고평가주에 집중되어 소수의 종목에 수익률이 좌지우지되었습니다.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결과적으로 동일가중방식보다 낙폭이 큰걸 확인할수 있었습니다. 동일가중방식이 비중을 균등하게 두어 성장주나 가치주 비중을 확보하여 더 나은 수익률을 낼 수 있다는걸 확인 할 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-분기재무제표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연간 재무제표 기본적 분석을 통해서도 만족할만한 수익률은 보았지만 욕심이 더 생겼습니다.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코스다 데이터를 추가해 바운더리를 넓힐지, 코스피 분기 재무제표 데이터를 추가해 기업의 디테일 정보를 얻을지 고민을 하다가 분기 재무제표 데이터를 보강하는게 코스피 종목에 내재적 가치 판단하는데 큰 도움이 되겠다고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안정적인 수익성 확보하는 주식 선정에 고도화를 꿰했으나 분기 재무제표를 적용해서 백테스팅 했을때 오히려 수익률이 기존 코스피보다 더 낮게 나오는걸 확인할 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-200일 이동평균선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주식 자산을 운용할때 손해구간에서 낙폭을 최소화해여 손해를 줄일 수 있는 최후의 저지선이 필요하다고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그렇게해서 수 많은 논문과 관련 글을 참고해서 간단하지만 최소한의 시그널을 찾을려고 노력했습니다.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“전술적 자산배분의 계량적 접근” 논문을 참고해서 200일 이동평균선을 하회할때 매도 시그널을 만든다면 수익률이 낮아져도 변동성과 최대손실에서 상당한 개선점을 찾을 수 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—————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이를 적용을 하고자 하면서 적용은 못했지만 더욱 더 의미있는 발견을 할 수 있었습니다.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일반적으로 채권은 주식과 정반대의 상관관계가 있기 때문에 200일 이동평균선 하회구간	에 있을때 포트폴리오 채권의 비중이 높아진다는 점입니다.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결과적으로 200일 이동평균선 하회하는 기간에는 포트폴리오 리밸런싱을 통해서 주식 비중을 줄이고 채권의 비중을 늘려 안정적인 수익률을 볼 수 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기술적 문제로 하지못했습니다를 이쁘게 포장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======================================================================================================================================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해결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-5종목에서 10종목    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포트폴리오 주식종목의 개수를 정할때 많은 인사이트를 참고했지만 종목의 갯수가 적으면 변동성이 커지고, 갯수가 많으면 수익성이 적다는 딜레마가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그래서 안정성과 수익성 두 마리의 토끼를 잡을수 있는 중간의 지점이 필요했다고 확인하고자 많은 검증절차가 필요했습니다. 검증 통해 나온 종목의 갯수는 10개였습니다.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변동성이 클때도 종목이 많아 낙폭이 크게 눈에 띄지 않았고 덕분에 안전성을 갖춘 납득할만한 수익성도 가질수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그래프에서 볼수 있듯이 주식을 10개 리스트업했을때 횡보구간에서도 수익률이 더 안정적입니다.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2de34c57c0_6_0"/>
          <p:cNvSpPr/>
          <p:nvPr/>
        </p:nvSpPr>
        <p:spPr>
          <a:xfrm>
            <a:off x="2286" y="0"/>
            <a:ext cx="18283500" cy="102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문구, 봉투이(가) 표시된 사진&#10;&#10;자동 생성된 설명" id="1177" name="Google Shape;1177;g12de34c57c0_6_0"/>
          <p:cNvPicPr preferRelativeResize="0"/>
          <p:nvPr/>
        </p:nvPicPr>
        <p:blipFill rotWithShape="1">
          <a:blip r:embed="rId3">
            <a:alphaModFix amt="50000"/>
          </a:blip>
          <a:srcRect b="17393" l="0" r="0" t="17170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1178" name="Google Shape;1178;g12de34c57c0_6_0"/>
          <p:cNvSpPr txBox="1"/>
          <p:nvPr/>
        </p:nvSpPr>
        <p:spPr>
          <a:xfrm>
            <a:off x="1328753" y="1128725"/>
            <a:ext cx="5187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800">
                <a:solidFill>
                  <a:schemeClr val="lt1"/>
                </a:solidFill>
              </a:rPr>
              <a:t>3</a:t>
            </a: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4800">
                <a:solidFill>
                  <a:srgbClr val="FFCC00"/>
                </a:solidFill>
              </a:rPr>
              <a:t>주식 투자 전략</a:t>
            </a:r>
            <a:endParaRPr/>
          </a:p>
        </p:txBody>
      </p:sp>
      <p:sp>
        <p:nvSpPr>
          <p:cNvPr id="1179" name="Google Shape;1179;g12de34c57c0_6_0"/>
          <p:cNvSpPr/>
          <p:nvPr/>
        </p:nvSpPr>
        <p:spPr>
          <a:xfrm>
            <a:off x="1414448" y="2604700"/>
            <a:ext cx="4371900" cy="957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g12de34c57c0_6_0"/>
          <p:cNvSpPr txBox="1"/>
          <p:nvPr/>
        </p:nvSpPr>
        <p:spPr>
          <a:xfrm>
            <a:off x="1328750" y="2857500"/>
            <a:ext cx="364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포트폴리오 주식 선정 방법및 전략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g12de34c57c0_6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6" name="Google Shape;1186;g12de34c57c0_6_8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187" name="Google Shape;1187;g12de34c57c0_6_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88" name="Google Shape;1188;g12de34c57c0_6_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9" name="Google Shape;1189;g12de34c57c0_6_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90" name="Google Shape;1190;g12de34c57c0_6_8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1" name="Google Shape;1191;g12de34c57c0_6_8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</a:rPr>
              <a:t>사용 데이터셋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192" name="Google Shape;1192;g12de34c57c0_6_8"/>
          <p:cNvSpPr txBox="1"/>
          <p:nvPr/>
        </p:nvSpPr>
        <p:spPr>
          <a:xfrm>
            <a:off x="1007600" y="1607288"/>
            <a:ext cx="1338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수집기간 : 2000-01-01 ~ 2022-04-25 (약 22년)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93" name="Google Shape;1193;g12de34c57c0_6_8"/>
          <p:cNvGraphicFramePr/>
          <p:nvPr/>
        </p:nvGraphicFramePr>
        <p:xfrm>
          <a:off x="1221900" y="23322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558600"/>
                <a:gridCol w="2732300"/>
                <a:gridCol w="3156100"/>
                <a:gridCol w="5012275"/>
                <a:gridCol w="2384900"/>
              </a:tblGrid>
              <a:tr h="78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Category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Data set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Feature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Volume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Source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1175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재무제표</a:t>
                      </a:r>
                      <a:endParaRPr b="1" sz="3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코스피 연간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날짜, 종목코드, 종목명, 시장타입, 재무코드, 재무요소, 값</a:t>
                      </a:r>
                      <a:endParaRPr b="1" sz="2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514530 rows X 7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FNSpace</a:t>
                      </a:r>
                      <a:endParaRPr b="1" sz="3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Deepsearch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242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코스피 분기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741642 rows X 7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vMerge="1"/>
              </a:tr>
              <a:tr h="27088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주식</a:t>
                      </a:r>
                      <a:endParaRPr b="1" sz="3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OHLCV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날짜, 종목코드, 종목명, 종가, 시가, 고가, 저가</a:t>
                      </a:r>
                      <a:endParaRPr b="1" sz="2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거래량, 거래대금, 시가총액, 상장주식수</a:t>
                      </a:r>
                      <a:endParaRPr b="1" sz="2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4759994 rows x 11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marcap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706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펀더멘탈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날짜, 종목코드, PER, PBR, EPS, DIV, DPS</a:t>
                      </a:r>
                      <a:endParaRPr b="1" sz="2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/>
                        <a:t>24985 rows x 7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Pykrx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g12de34c57c0_6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378" y="3581128"/>
            <a:ext cx="3436462" cy="11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g12de34c57c0_6_162"/>
          <p:cNvSpPr txBox="1"/>
          <p:nvPr/>
        </p:nvSpPr>
        <p:spPr>
          <a:xfrm>
            <a:off x="5571119" y="3829865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2D3136"/>
                </a:solidFill>
              </a:rPr>
              <a:t>투자지표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0" name="Google Shape;1200;g12de34c57c0_6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097" y="3536890"/>
            <a:ext cx="3436462" cy="11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12de34c57c0_6_162"/>
          <p:cNvSpPr txBox="1"/>
          <p:nvPr/>
        </p:nvSpPr>
        <p:spPr>
          <a:xfrm>
            <a:off x="1188838" y="3785627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2D3136"/>
                </a:solidFill>
              </a:rPr>
              <a:t>펀더멘탈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2" name="Google Shape;1202;g12de34c57c0_6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3" name="Google Shape;1203;g12de34c57c0_6_162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204" name="Google Shape;1204;g12de34c57c0_6_16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205" name="Google Shape;1205;g12de34c57c0_6_16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6" name="Google Shape;1206;g12de34c57c0_6_16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07" name="Google Shape;1207;g12de34c57c0_6_162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8" name="Google Shape;1208;g12de34c57c0_6_162"/>
          <p:cNvSpPr txBox="1"/>
          <p:nvPr/>
        </p:nvSpPr>
        <p:spPr>
          <a:xfrm>
            <a:off x="6730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주식팀의 투자 전략 한</a:t>
            </a:r>
            <a:r>
              <a:rPr lang="en-US" sz="4000">
                <a:solidFill>
                  <a:schemeClr val="dk1"/>
                </a:solidFill>
              </a:rPr>
              <a:t> 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번에 보기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g12de34c57c0_6_1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g12de34c57c0_6_162"/>
          <p:cNvSpPr txBox="1"/>
          <p:nvPr/>
        </p:nvSpPr>
        <p:spPr>
          <a:xfrm>
            <a:off x="2799973" y="4795883"/>
            <a:ext cx="537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재무제표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47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항목 으로 구성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g12de34c57c0_6_162"/>
          <p:cNvSpPr txBox="1"/>
          <p:nvPr/>
        </p:nvSpPr>
        <p:spPr>
          <a:xfrm>
            <a:off x="3018113" y="1732050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g12de34c57c0_6_162"/>
          <p:cNvSpPr txBox="1"/>
          <p:nvPr/>
        </p:nvSpPr>
        <p:spPr>
          <a:xfrm>
            <a:off x="7350688" y="9185738"/>
            <a:ext cx="51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재무기법</a:t>
            </a: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가지로 구성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3" name="Google Shape;1213;g12de34c57c0_6_1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3325" y="7469975"/>
            <a:ext cx="7539065" cy="1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g12de34c57c0_6_1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11087" y="1544489"/>
            <a:ext cx="6625526" cy="32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g12de34c57c0_6_1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97809" y="6935220"/>
            <a:ext cx="2514600" cy="5347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6" name="Google Shape;1216;g12de34c57c0_6_162"/>
          <p:cNvSpPr txBox="1"/>
          <p:nvPr/>
        </p:nvSpPr>
        <p:spPr>
          <a:xfrm>
            <a:off x="11638738" y="4839505"/>
            <a:ext cx="51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기법에 따른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개 주식 종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 구성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7" name="Google Shape;1217;g12de34c57c0_6_1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5925" y="2161628"/>
            <a:ext cx="3440798" cy="114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g12de34c57c0_6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9660" y="2157515"/>
            <a:ext cx="3436462" cy="114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g12de34c57c0_6_1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2026504">
            <a:off x="4132761" y="2649316"/>
            <a:ext cx="1573929" cy="15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g12de34c57c0_6_162"/>
          <p:cNvSpPr txBox="1"/>
          <p:nvPr/>
        </p:nvSpPr>
        <p:spPr>
          <a:xfrm>
            <a:off x="1188775" y="2393582"/>
            <a:ext cx="3095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재무</a:t>
            </a:r>
            <a:r>
              <a:rPr lang="en-US" sz="4000">
                <a:solidFill>
                  <a:srgbClr val="2D3136"/>
                </a:solidFill>
              </a:rPr>
              <a:t>지표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g12de34c57c0_6_162"/>
          <p:cNvSpPr txBox="1"/>
          <p:nvPr/>
        </p:nvSpPr>
        <p:spPr>
          <a:xfrm>
            <a:off x="5550400" y="2406252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2D3136"/>
                </a:solidFill>
              </a:rPr>
              <a:t>컨센서스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g12de34c57c0_6_162"/>
          <p:cNvSpPr txBox="1"/>
          <p:nvPr/>
        </p:nvSpPr>
        <p:spPr>
          <a:xfrm>
            <a:off x="2936875" y="3105225"/>
            <a:ext cx="3965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재무</a:t>
            </a:r>
            <a:r>
              <a:rPr b="1" lang="en-US" sz="4400"/>
              <a:t>제표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g12de34c57c0_6_162"/>
          <p:cNvSpPr/>
          <p:nvPr/>
        </p:nvSpPr>
        <p:spPr>
          <a:xfrm rot="5400000">
            <a:off x="6483275" y="5608974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g12de34c57c0_6_162"/>
          <p:cNvSpPr/>
          <p:nvPr/>
        </p:nvSpPr>
        <p:spPr>
          <a:xfrm rot="-5400000">
            <a:off x="10771325" y="5608974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g12de34c57c0_6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0" name="Google Shape;1230;g12de34c57c0_6_2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231" name="Google Shape;1231;g12de34c57c0_6_2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232" name="Google Shape;1232;g12de34c57c0_6_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3" name="Google Shape;1233;g12de34c57c0_6_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34" name="Google Shape;1234;g12de34c57c0_6_2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" name="Google Shape;1235;g12de34c57c0_6_20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3대 거장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g12de34c57c0_6_20"/>
          <p:cNvSpPr/>
          <p:nvPr/>
        </p:nvSpPr>
        <p:spPr>
          <a:xfrm>
            <a:off x="1746813" y="2053119"/>
            <a:ext cx="3802800" cy="4946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g12de34c57c0_6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6812" y="2053119"/>
            <a:ext cx="3432502" cy="4558363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g12de34c57c0_6_20"/>
          <p:cNvSpPr/>
          <p:nvPr/>
        </p:nvSpPr>
        <p:spPr>
          <a:xfrm>
            <a:off x="7426606" y="2053118"/>
            <a:ext cx="3802800" cy="4946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9" name="Google Shape;1239;g12de34c57c0_6_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6606" y="2053119"/>
            <a:ext cx="3432501" cy="4558363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g12de34c57c0_6_20"/>
          <p:cNvSpPr/>
          <p:nvPr/>
        </p:nvSpPr>
        <p:spPr>
          <a:xfrm>
            <a:off x="13106399" y="1986324"/>
            <a:ext cx="3802800" cy="50136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1" name="Google Shape;1241;g12de34c57c0_6_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06400" y="1986324"/>
            <a:ext cx="3432502" cy="4625158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g12de34c57c0_6_20"/>
          <p:cNvSpPr/>
          <p:nvPr/>
        </p:nvSpPr>
        <p:spPr>
          <a:xfrm>
            <a:off x="7426606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벤저민 그레이엄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유행을 타지 말 것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투자는 패션이 아니다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g12de34c57c0_6_20"/>
          <p:cNvSpPr/>
          <p:nvPr/>
        </p:nvSpPr>
        <p:spPr>
          <a:xfrm>
            <a:off x="1746813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피터린치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하락장에서 당신이 불안한 이유는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쓰레기 같은 회사에 공부도 안하고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당신이 평생 모은 돈을 몰빵했기 때문이다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g12de34c57c0_6_20"/>
          <p:cNvSpPr/>
          <p:nvPr/>
        </p:nvSpPr>
        <p:spPr>
          <a:xfrm>
            <a:off x="13106399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워런 버핏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 No.1, Never lose money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 No.2, Never forget Rule No.1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g12de34c57c0_6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0" name="Google Shape;1250;g12de34c57c0_6_3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251" name="Google Shape;1251;g12de34c57c0_6_3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252" name="Google Shape;1252;g12de34c57c0_6_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3" name="Google Shape;1253;g12de34c57c0_6_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54" name="Google Shape;1254;g12de34c57c0_6_3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g12de34c57c0_6_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6" name="Google Shape;1256;g12de34c57c0_6_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g12de34c57c0_6_3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258" name="Google Shape;1258;g12de34c57c0_6_3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259" name="Google Shape;1259;g12de34c57c0_6_3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0" name="Google Shape;1260;g12de34c57c0_6_3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61" name="Google Shape;1261;g12de34c57c0_6_3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2" name="Google Shape;1262;g12de34c57c0_6_3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/>
              <a:t>3대 거장이 택한 종목선정 조건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g12de34c57c0_6_39"/>
          <p:cNvSpPr/>
          <p:nvPr/>
        </p:nvSpPr>
        <p:spPr>
          <a:xfrm>
            <a:off x="1606250" y="2185038"/>
            <a:ext cx="5674800" cy="46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600"/>
              <a:t>재무지표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점수화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g12de34c57c0_6_39"/>
          <p:cNvSpPr/>
          <p:nvPr/>
        </p:nvSpPr>
        <p:spPr>
          <a:xfrm>
            <a:off x="1606238" y="6081438"/>
            <a:ext cx="5674800" cy="4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</a:rPr>
              <a:t>선정과정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특이사항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g12de34c57c0_6_39"/>
          <p:cNvSpPr txBox="1"/>
          <p:nvPr/>
        </p:nvSpPr>
        <p:spPr>
          <a:xfrm>
            <a:off x="1641950" y="7302350"/>
            <a:ext cx="5639100" cy="28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-US" sz="2200">
                <a:solidFill>
                  <a:schemeClr val="dk1"/>
                </a:solidFill>
              </a:rPr>
              <a:t>더 많은 기법을 활용하기 위해 새로운 재무지표 추가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/>
            </a:pPr>
            <a:r>
              <a:rPr b="1" lang="en-US" sz="2200"/>
              <a:t>우리나라 기업에 맞게 선택조건 최적화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6" name="Google Shape;1266;g12de34c57c0_6_39"/>
          <p:cNvPicPr preferRelativeResize="0"/>
          <p:nvPr/>
        </p:nvPicPr>
        <p:blipFill rotWithShape="1">
          <a:blip r:embed="rId9">
            <a:alphaModFix/>
          </a:blip>
          <a:srcRect b="0" l="0" r="0" t="5935"/>
          <a:stretch/>
        </p:blipFill>
        <p:spPr>
          <a:xfrm>
            <a:off x="8285350" y="2022250"/>
            <a:ext cx="9002350" cy="7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g12de34c57c0_6_39"/>
          <p:cNvSpPr txBox="1"/>
          <p:nvPr/>
        </p:nvSpPr>
        <p:spPr>
          <a:xfrm>
            <a:off x="1641950" y="3205275"/>
            <a:ext cx="5929800" cy="25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가치투자의 대가들이 사용했던 지표들을 계산하여 점수화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US" sz="2200"/>
              <a:t>ex)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</a:t>
            </a:r>
            <a:r>
              <a:rPr b="1" i="0" lang="en-US" sz="2500" u="none" cap="none" strike="noStrike">
                <a:solidFill>
                  <a:srgbClr val="FF0000"/>
                </a:solidFill>
              </a:rPr>
              <a:t> 15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개의 지표(개당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점) = 만점 </a:t>
            </a:r>
            <a:r>
              <a:rPr b="1" i="0" lang="en-US" sz="25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US" sz="2200"/>
              <a:t>점수기준 연도별로 종목선정</a:t>
            </a:r>
            <a:endParaRPr b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g12de34c57c0_6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g12de34c57c0_6_6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274" name="Google Shape;1274;g12de34c57c0_6_6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275" name="Google Shape;1275;g12de34c57c0_6_6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6" name="Google Shape;1276;g12de34c57c0_6_6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77" name="Google Shape;1277;g12de34c57c0_6_6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8" name="Google Shape;1278;g12de34c57c0_6_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279" name="Google Shape;1279;g12de34c57c0_6_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0" name="Google Shape;1280;g12de34c57c0_6_6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281" name="Google Shape;1281;g12de34c57c0_6_6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282" name="Google Shape;1282;g12de34c57c0_6_6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3" name="Google Shape;1283;g12de34c57c0_6_6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84" name="Google Shape;1284;g12de34c57c0_6_6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5" name="Google Shape;1285;g12de34c57c0_6_61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선정과정 특이사항</a:t>
            </a:r>
            <a:endParaRPr/>
          </a:p>
        </p:txBody>
      </p:sp>
      <p:sp>
        <p:nvSpPr>
          <p:cNvPr id="1286" name="Google Shape;1286;g12de34c57c0_6_61"/>
          <p:cNvSpPr txBox="1"/>
          <p:nvPr/>
        </p:nvSpPr>
        <p:spPr>
          <a:xfrm>
            <a:off x="651000" y="176108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3대 거장 속 재무지표 제외 새로운 항목 추가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g12de34c57c0_6_61"/>
          <p:cNvSpPr/>
          <p:nvPr/>
        </p:nvSpPr>
        <p:spPr>
          <a:xfrm>
            <a:off x="9494999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수익성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288" name="Google Shape;1288;g12de34c57c0_6_61"/>
          <p:cNvSpPr/>
          <p:nvPr/>
        </p:nvSpPr>
        <p:spPr>
          <a:xfrm>
            <a:off x="9500438" y="6118656"/>
            <a:ext cx="1780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유동성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289" name="Google Shape;1289;g12de34c57c0_6_61"/>
          <p:cNvSpPr/>
          <p:nvPr/>
        </p:nvSpPr>
        <p:spPr>
          <a:xfrm>
            <a:off x="12421024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성장성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290" name="Google Shape;1290;g12de34c57c0_6_61"/>
          <p:cNvSpPr/>
          <p:nvPr/>
        </p:nvSpPr>
        <p:spPr>
          <a:xfrm>
            <a:off x="15405593" y="611865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레버리지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291" name="Google Shape;1291;g12de34c57c0_6_61"/>
          <p:cNvSpPr/>
          <p:nvPr/>
        </p:nvSpPr>
        <p:spPr>
          <a:xfrm>
            <a:off x="15324918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시장가치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292" name="Google Shape;1292;g12de34c57c0_6_61"/>
          <p:cNvSpPr/>
          <p:nvPr/>
        </p:nvSpPr>
        <p:spPr>
          <a:xfrm>
            <a:off x="12432318" y="611865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활동성</a:t>
            </a:r>
            <a:endParaRPr sz="2300">
              <a:solidFill>
                <a:schemeClr val="lt1"/>
              </a:solidFill>
            </a:endParaRPr>
          </a:p>
        </p:txBody>
      </p:sp>
      <p:graphicFrame>
        <p:nvGraphicFramePr>
          <p:cNvPr id="1293" name="Google Shape;1293;g12de34c57c0_6_61"/>
          <p:cNvGraphicFramePr/>
          <p:nvPr/>
        </p:nvGraphicFramePr>
        <p:xfrm>
          <a:off x="8920738" y="67191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924775"/>
                <a:gridCol w="2924775"/>
                <a:gridCol w="2924775"/>
              </a:tblGrid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당좌비율 / 1.3 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총자산회전율 / 0.8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비유동장기적합률 / 60=&lt; 150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유보율 / 1.8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영업이익이자보상비율 / 100%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영업활동현금흐름이자보상비율 &gt;100%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294" name="Google Shape;1294;g12de34c57c0_6_61"/>
          <p:cNvSpPr txBox="1"/>
          <p:nvPr/>
        </p:nvSpPr>
        <p:spPr>
          <a:xfrm>
            <a:off x="15405596" y="89136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한국 FPSB 투자설계 참고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g12de34c57c0_6_61"/>
          <p:cNvSpPr/>
          <p:nvPr/>
        </p:nvSpPr>
        <p:spPr>
          <a:xfrm>
            <a:off x="2817066" y="4507267"/>
            <a:ext cx="2441700" cy="3584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6" name="Google Shape;1296;g12de34c57c0_6_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17066" y="4528699"/>
            <a:ext cx="2203862" cy="3303419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g12de34c57c0_6_61"/>
          <p:cNvSpPr/>
          <p:nvPr/>
        </p:nvSpPr>
        <p:spPr>
          <a:xfrm>
            <a:off x="4641556" y="3544136"/>
            <a:ext cx="2441700" cy="3584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8" name="Google Shape;1298;g12de34c57c0_6_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41556" y="3583679"/>
            <a:ext cx="2203844" cy="33069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g12de34c57c0_6_61"/>
          <p:cNvSpPr/>
          <p:nvPr/>
        </p:nvSpPr>
        <p:spPr>
          <a:xfrm>
            <a:off x="1004801" y="3955099"/>
            <a:ext cx="2441700" cy="3584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0" name="Google Shape;1300;g12de34c57c0_6_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4800" y="3975488"/>
            <a:ext cx="2204078" cy="330318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g12de34c57c0_6_61"/>
          <p:cNvSpPr/>
          <p:nvPr/>
        </p:nvSpPr>
        <p:spPr>
          <a:xfrm>
            <a:off x="7368262" y="5104900"/>
            <a:ext cx="1267500" cy="1116000"/>
          </a:xfrm>
          <a:prstGeom prst="mathPlus">
            <a:avLst>
              <a:gd fmla="val 23520" name="adj1"/>
            </a:avLst>
          </a:prstGeom>
          <a:solidFill>
            <a:srgbClr val="888888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02" name="Google Shape;1302;g12de34c57c0_6_61"/>
          <p:cNvGraphicFramePr/>
          <p:nvPr/>
        </p:nvGraphicFramePr>
        <p:xfrm>
          <a:off x="8920738" y="34603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924775"/>
                <a:gridCol w="2924775"/>
                <a:gridCol w="2924775"/>
              </a:tblGrid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ROS / 0.05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23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총자산증가율 / 0.15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PSR 0.05 ↓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ROIC / 0.05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순이익증가율 / 0.61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  EPS / 10%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 ROA / 3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303" name="Google Shape;1303;g12de34c57c0_6_61"/>
          <p:cNvSpPr txBox="1"/>
          <p:nvPr/>
        </p:nvSpPr>
        <p:spPr>
          <a:xfrm>
            <a:off x="1932896" y="8401800"/>
            <a:ext cx="55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CCCCCC"/>
                </a:highlight>
                <a:latin typeface="Calibri"/>
                <a:ea typeface="Calibri"/>
                <a:cs typeface="Calibri"/>
                <a:sym typeface="Calibri"/>
              </a:rPr>
              <a:t>거장들이 사용한 가치투자 지표</a:t>
            </a:r>
            <a:endParaRPr b="1" sz="1800">
              <a:solidFill>
                <a:schemeClr val="dk1"/>
              </a:solidFill>
              <a:highlight>
                <a:srgbClr val="CCCC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g12de34c57c0_6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9" name="Google Shape;1309;g12de34c57c0_6_96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310" name="Google Shape;1310;g12de34c57c0_6_96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311" name="Google Shape;1311;g12de34c57c0_6_9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2" name="Google Shape;1312;g12de34c57c0_6_9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13" name="Google Shape;1313;g12de34c57c0_6_96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4" name="Google Shape;1314;g12de34c57c0_6_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315" name="Google Shape;1315;g12de34c57c0_6_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6" name="Google Shape;1316;g12de34c57c0_6_96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317" name="Google Shape;1317;g12de34c57c0_6_96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318" name="Google Shape;1318;g12de34c57c0_6_9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9" name="Google Shape;1319;g12de34c57c0_6_9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20" name="Google Shape;1320;g12de34c57c0_6_96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1" name="Google Shape;1321;g12de34c57c0_6_96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선정과정 특이사항</a:t>
            </a:r>
            <a:endParaRPr/>
          </a:p>
        </p:txBody>
      </p:sp>
      <p:sp>
        <p:nvSpPr>
          <p:cNvPr id="1322" name="Google Shape;1322;g12de34c57c0_6_96"/>
          <p:cNvSpPr txBox="1"/>
          <p:nvPr/>
        </p:nvSpPr>
        <p:spPr>
          <a:xfrm>
            <a:off x="651000" y="192877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재무비율 수정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g12de34c57c0_6_96"/>
          <p:cNvSpPr txBox="1"/>
          <p:nvPr/>
        </p:nvSpPr>
        <p:spPr>
          <a:xfrm>
            <a:off x="2413100" y="2518625"/>
            <a:ext cx="6275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선택 조건 별 통계를 확인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ROA 약 </a:t>
            </a:r>
            <a:r>
              <a:rPr b="1" lang="en-US" sz="3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75%  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수준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 기준 최적화 </a:t>
            </a: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12de34c57c0_6_96"/>
          <p:cNvSpPr/>
          <p:nvPr/>
        </p:nvSpPr>
        <p:spPr>
          <a:xfrm flipH="1">
            <a:off x="11569650" y="4944600"/>
            <a:ext cx="4279800" cy="960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g12de34c57c0_6_96"/>
          <p:cNvSpPr txBox="1"/>
          <p:nvPr/>
        </p:nvSpPr>
        <p:spPr>
          <a:xfrm>
            <a:off x="1629350" y="4696788"/>
            <a:ext cx="784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기존 설정 ROA 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7%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ROA 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5.4%</a:t>
            </a: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으로 변경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g12de34c57c0_6_96"/>
          <p:cNvSpPr txBox="1"/>
          <p:nvPr/>
        </p:nvSpPr>
        <p:spPr>
          <a:xfrm>
            <a:off x="4402838" y="7359017"/>
            <a:ext cx="5540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KOSPI 시장에 어울리는 재무비율 값 수정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문병로 교수의 메트릭 스튜디오 서적 참고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7" name="Google Shape;1327;g12de34c57c0_6_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3850" y="6397450"/>
            <a:ext cx="2272400" cy="3139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8" name="Google Shape;1328;g12de34c57c0_6_96"/>
          <p:cNvGraphicFramePr/>
          <p:nvPr/>
        </p:nvGraphicFramePr>
        <p:xfrm>
          <a:off x="10842650" y="18368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750725"/>
                <a:gridCol w="2750725"/>
              </a:tblGrid>
              <a:tr h="57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lt1"/>
                          </a:solidFill>
                        </a:rPr>
                        <a:t>ROA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lt1"/>
                          </a:solidFill>
                        </a:rPr>
                        <a:t>Value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count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10951.000000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6.047846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std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191.869030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-1410.497718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25%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0.443292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2.443295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5.490085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max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17995.147679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1329" name="Google Shape;1329;g12de34c57c0_6_96"/>
          <p:cNvSpPr/>
          <p:nvPr/>
        </p:nvSpPr>
        <p:spPr>
          <a:xfrm>
            <a:off x="4858150" y="4863163"/>
            <a:ext cx="538500" cy="32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497D"/>
              </a:solidFill>
            </a:endParaRPr>
          </a:p>
        </p:txBody>
      </p:sp>
      <p:graphicFrame>
        <p:nvGraphicFramePr>
          <p:cNvPr id="1330" name="Google Shape;1330;g12de34c57c0_6_96"/>
          <p:cNvGraphicFramePr/>
          <p:nvPr/>
        </p:nvGraphicFramePr>
        <p:xfrm>
          <a:off x="10842650" y="67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770350"/>
                <a:gridCol w="2770350"/>
              </a:tblGrid>
              <a:tr h="68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PBR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PER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</a:tr>
              <a:tr h="79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0.65% → 1% 이하</a:t>
                      </a:r>
                      <a:endParaRPr sz="1700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0 &lt; PER &lt; (18 * 04) → 10% 이하</a:t>
                      </a:r>
                      <a:endParaRPr sz="1700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</a:tr>
              <a:tr h="74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PCR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ROE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</a:tr>
              <a:tr h="82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10% → 8% 이하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10% → 7% 이상</a:t>
                      </a:r>
                      <a:endParaRPr sz="1700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g12de34c57c0_6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6" name="Google Shape;1336;g12de34c57c0_6_122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337" name="Google Shape;1337;g12de34c57c0_6_12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338" name="Google Shape;1338;g12de34c57c0_6_1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9" name="Google Shape;1339;g12de34c57c0_6_1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40" name="Google Shape;1340;g12de34c57c0_6_122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1" name="Google Shape;1341;g12de34c57c0_6_122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재무기법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10가지 기법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342" name="Google Shape;1342;g12de34c57c0_6_122"/>
          <p:cNvSpPr/>
          <p:nvPr/>
        </p:nvSpPr>
        <p:spPr>
          <a:xfrm>
            <a:off x="1662228" y="2154882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highlight>
                <a:srgbClr val="FFFF00"/>
              </a:highlight>
            </a:endParaRPr>
          </a:p>
        </p:txBody>
      </p:sp>
      <p:sp>
        <p:nvSpPr>
          <p:cNvPr id="1343" name="Google Shape;1343;g12de34c57c0_6_122"/>
          <p:cNvSpPr/>
          <p:nvPr/>
        </p:nvSpPr>
        <p:spPr>
          <a:xfrm>
            <a:off x="2253169" y="1957813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그레이엄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44" name="Google Shape;1344;g12de34c57c0_6_122"/>
          <p:cNvSpPr/>
          <p:nvPr/>
        </p:nvSpPr>
        <p:spPr>
          <a:xfrm>
            <a:off x="4764527" y="2165331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345" name="Google Shape;1345;g12de34c57c0_6_122"/>
          <p:cNvSpPr/>
          <p:nvPr/>
        </p:nvSpPr>
        <p:spPr>
          <a:xfrm>
            <a:off x="5355468" y="1968262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린치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46" name="Google Shape;1346;g12de34c57c0_6_122"/>
          <p:cNvSpPr/>
          <p:nvPr/>
        </p:nvSpPr>
        <p:spPr>
          <a:xfrm>
            <a:off x="7764084" y="217949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347" name="Google Shape;1347;g12de34c57c0_6_122"/>
          <p:cNvSpPr/>
          <p:nvPr/>
        </p:nvSpPr>
        <p:spPr>
          <a:xfrm>
            <a:off x="8355025" y="198243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버핏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48" name="Google Shape;1348;g12de34c57c0_6_122"/>
          <p:cNvSpPr/>
          <p:nvPr/>
        </p:nvSpPr>
        <p:spPr>
          <a:xfrm>
            <a:off x="10866383" y="2165331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349" name="Google Shape;1349;g12de34c57c0_6_122"/>
          <p:cNvSpPr/>
          <p:nvPr/>
        </p:nvSpPr>
        <p:spPr>
          <a:xfrm>
            <a:off x="11457324" y="1968262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3대 거장</a:t>
            </a:r>
            <a:endParaRPr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350" name="Google Shape;1350;g12de34c57c0_6_122"/>
          <p:cNvSpPr/>
          <p:nvPr/>
        </p:nvSpPr>
        <p:spPr>
          <a:xfrm>
            <a:off x="13968682" y="217949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351" name="Google Shape;1351;g12de34c57c0_6_122"/>
          <p:cNvSpPr/>
          <p:nvPr/>
        </p:nvSpPr>
        <p:spPr>
          <a:xfrm>
            <a:off x="14559623" y="198243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시장가치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52" name="Google Shape;1352;g12de34c57c0_6_122"/>
          <p:cNvSpPr/>
          <p:nvPr/>
        </p:nvSpPr>
        <p:spPr>
          <a:xfrm>
            <a:off x="1657421" y="6359020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353" name="Google Shape;1353;g12de34c57c0_6_122"/>
          <p:cNvSpPr/>
          <p:nvPr/>
        </p:nvSpPr>
        <p:spPr>
          <a:xfrm>
            <a:off x="2248362" y="6161951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레버리지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54" name="Google Shape;1354;g12de34c57c0_6_122"/>
          <p:cNvSpPr/>
          <p:nvPr/>
        </p:nvSpPr>
        <p:spPr>
          <a:xfrm>
            <a:off x="4759720" y="636946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355" name="Google Shape;1355;g12de34c57c0_6_122"/>
          <p:cNvSpPr/>
          <p:nvPr/>
        </p:nvSpPr>
        <p:spPr>
          <a:xfrm>
            <a:off x="5350661" y="617240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수익성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56" name="Google Shape;1356;g12de34c57c0_6_122"/>
          <p:cNvSpPr/>
          <p:nvPr/>
        </p:nvSpPr>
        <p:spPr>
          <a:xfrm>
            <a:off x="7759277" y="6383637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357" name="Google Shape;1357;g12de34c57c0_6_122"/>
          <p:cNvSpPr/>
          <p:nvPr/>
        </p:nvSpPr>
        <p:spPr>
          <a:xfrm>
            <a:off x="8350218" y="6186568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성장성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58" name="Google Shape;1358;g12de34c57c0_6_122"/>
          <p:cNvSpPr/>
          <p:nvPr/>
        </p:nvSpPr>
        <p:spPr>
          <a:xfrm>
            <a:off x="10861576" y="636946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359" name="Google Shape;1359;g12de34c57c0_6_122"/>
          <p:cNvSpPr/>
          <p:nvPr/>
        </p:nvSpPr>
        <p:spPr>
          <a:xfrm>
            <a:off x="11452517" y="617240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활동성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60" name="Google Shape;1360;g12de34c57c0_6_122"/>
          <p:cNvSpPr/>
          <p:nvPr/>
        </p:nvSpPr>
        <p:spPr>
          <a:xfrm>
            <a:off x="13963875" y="6383637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361" name="Google Shape;1361;g12de34c57c0_6_122"/>
          <p:cNvSpPr/>
          <p:nvPr/>
        </p:nvSpPr>
        <p:spPr>
          <a:xfrm>
            <a:off x="14554816" y="6186568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유동성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62" name="Google Shape;1362;g12de34c57c0_6_122"/>
          <p:cNvSpPr txBox="1"/>
          <p:nvPr/>
        </p:nvSpPr>
        <p:spPr>
          <a:xfrm>
            <a:off x="2078125" y="2589275"/>
            <a:ext cx="1737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PER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배당수익률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PBR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/>
              <a:t>    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순이익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363" name="Google Shape;1363;g12de34c57c0_6_122"/>
          <p:cNvSpPr txBox="1"/>
          <p:nvPr/>
        </p:nvSpPr>
        <p:spPr>
          <a:xfrm>
            <a:off x="8038854" y="2463138"/>
            <a:ext cx="2010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재고자산회전율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매출채권회전율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영업이익률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EV/EBITDA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364" name="Google Shape;1364;g12de34c57c0_6_122"/>
          <p:cNvSpPr txBox="1"/>
          <p:nvPr/>
        </p:nvSpPr>
        <p:spPr>
          <a:xfrm>
            <a:off x="5175600" y="2746100"/>
            <a:ext cx="1883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PER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당좌자산증가율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/>
              <a:t>   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매출성장률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영업이익률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365" name="Google Shape;1365;g12de34c57c0_6_122"/>
          <p:cNvSpPr txBox="1"/>
          <p:nvPr/>
        </p:nvSpPr>
        <p:spPr>
          <a:xfrm>
            <a:off x="11108625" y="2363663"/>
            <a:ext cx="20847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PER, PCR, PBR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ROE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재고자산회전율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매출채권회전율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배당수익률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주가 / 순유동자산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부채비율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유동비율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EPS성장률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영업이익률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EV/EBITDA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매출성장률</a:t>
            </a:r>
            <a:endParaRPr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366" name="Google Shape;1366;g12de34c57c0_6_122"/>
          <p:cNvSpPr txBox="1"/>
          <p:nvPr/>
        </p:nvSpPr>
        <p:spPr>
          <a:xfrm>
            <a:off x="14527700" y="2641663"/>
            <a:ext cx="1441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PSR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BPS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PER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PCR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PBR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EBITDA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EV/EBITDA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367" name="Google Shape;1367;g12de34c57c0_6_122"/>
          <p:cNvSpPr txBox="1"/>
          <p:nvPr/>
        </p:nvSpPr>
        <p:spPr>
          <a:xfrm>
            <a:off x="1335975" y="6899925"/>
            <a:ext cx="3212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영업이익이자보상비율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경상이익이자보상비율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법인세차감전순이익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영업활동현금흐름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비유동장기적합률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368" name="Google Shape;1368;g12de34c57c0_6_122"/>
          <p:cNvSpPr txBox="1"/>
          <p:nvPr/>
        </p:nvSpPr>
        <p:spPr>
          <a:xfrm>
            <a:off x="8273100" y="7246450"/>
            <a:ext cx="164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매출성장률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총자산증가율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순이익증가율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EPS성장률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369" name="Google Shape;1369;g12de34c57c0_6_122"/>
          <p:cNvSpPr txBox="1"/>
          <p:nvPr/>
        </p:nvSpPr>
        <p:spPr>
          <a:xfrm>
            <a:off x="5362061" y="7315425"/>
            <a:ext cx="1261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ROA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ROIC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370" name="Google Shape;1370;g12de34c57c0_6_122"/>
          <p:cNvSpPr txBox="1"/>
          <p:nvPr/>
        </p:nvSpPr>
        <p:spPr>
          <a:xfrm>
            <a:off x="14622478" y="7370875"/>
            <a:ext cx="126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당좌비율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유보율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371" name="Google Shape;1371;g12de34c57c0_6_122"/>
          <p:cNvSpPr txBox="1"/>
          <p:nvPr/>
        </p:nvSpPr>
        <p:spPr>
          <a:xfrm>
            <a:off x="11190825" y="7232275"/>
            <a:ext cx="191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재고자산회전율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매출채권회전율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총자산회전율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d733afbcc_1_415"/>
          <p:cNvSpPr/>
          <p:nvPr/>
        </p:nvSpPr>
        <p:spPr>
          <a:xfrm>
            <a:off x="2286" y="0"/>
            <a:ext cx="18283500" cy="102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문구, 봉투이(가) 표시된 사진&#10;&#10;자동 생성된 설명" id="348" name="Google Shape;348;g12d733afbcc_1_415"/>
          <p:cNvPicPr preferRelativeResize="0"/>
          <p:nvPr/>
        </p:nvPicPr>
        <p:blipFill rotWithShape="1">
          <a:blip r:embed="rId3">
            <a:alphaModFix amt="50000"/>
          </a:blip>
          <a:srcRect b="17393" l="0" r="0" t="17170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349" name="Google Shape;349;g12d733afbcc_1_415"/>
          <p:cNvSpPr txBox="1"/>
          <p:nvPr/>
        </p:nvSpPr>
        <p:spPr>
          <a:xfrm>
            <a:off x="1328738" y="1128713"/>
            <a:ext cx="411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350" name="Google Shape;350;g12d733afbcc_1_415"/>
          <p:cNvSpPr/>
          <p:nvPr/>
        </p:nvSpPr>
        <p:spPr>
          <a:xfrm>
            <a:off x="1414461" y="2604693"/>
            <a:ext cx="3726600" cy="957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2d733afbcc_1_415"/>
          <p:cNvSpPr txBox="1"/>
          <p:nvPr/>
        </p:nvSpPr>
        <p:spPr>
          <a:xfrm>
            <a:off x="1328738" y="2857499"/>
            <a:ext cx="32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선정 이유와 기본 이론 설명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g12de34c57c0_6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7" name="Google Shape;1377;g12de34c57c0_6_192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378" name="Google Shape;1378;g12de34c57c0_6_19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379" name="Google Shape;1379;g12de34c57c0_6_19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0" name="Google Shape;1380;g12de34c57c0_6_19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81" name="Google Shape;1381;g12de34c57c0_6_192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2" name="Google Shape;1382;g12de34c57c0_6_192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포트폴리오 10개 종목 구성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g12de34c57c0_6_192"/>
          <p:cNvSpPr txBox="1"/>
          <p:nvPr/>
        </p:nvSpPr>
        <p:spPr>
          <a:xfrm>
            <a:off x="673025" y="178443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기법에 맞는 재무비율과 선택조건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4" name="Google Shape;1384;g12de34c57c0_6_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1675" y="2625050"/>
            <a:ext cx="8276276" cy="41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g12de34c57c0_6_192"/>
          <p:cNvSpPr/>
          <p:nvPr/>
        </p:nvSpPr>
        <p:spPr>
          <a:xfrm>
            <a:off x="7576037" y="4531912"/>
            <a:ext cx="1159350" cy="1223200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6" name="Google Shape;1386;g12de34c57c0_6_192"/>
          <p:cNvSpPr txBox="1"/>
          <p:nvPr/>
        </p:nvSpPr>
        <p:spPr>
          <a:xfrm>
            <a:off x="1991900" y="7746400"/>
            <a:ext cx="61650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해당 기법에 해당하는 재무비율 설정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재무비율에 맞는 선택조건 값 설정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값 설정 후 주식 종목 찾기!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g12de34c57c0_6_192"/>
          <p:cNvSpPr txBox="1"/>
          <p:nvPr/>
        </p:nvSpPr>
        <p:spPr>
          <a:xfrm>
            <a:off x="10069613" y="6799750"/>
            <a:ext cx="81009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기법으로 찾은 10개의 주식종목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1년 단위로 수익률 / 누적수익률 확인 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2022년  누적수익률</a:t>
            </a: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1600% </a:t>
            </a: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최근 코스피시장 하락추세로 인해 </a:t>
            </a:r>
            <a:r>
              <a:rPr b="1"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기록중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88" name="Google Shape;1388;g12de34c57c0_6_192"/>
          <p:cNvGraphicFramePr/>
          <p:nvPr/>
        </p:nvGraphicFramePr>
        <p:xfrm>
          <a:off x="2517438" y="268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4109100"/>
              </a:tblGrid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/>
                        <a:t>시장가치기법</a:t>
                      </a:r>
                      <a:endParaRPr b="1"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EPS&gt;10%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PSR&lt;=4%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PER&lt;10%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            PCR&lt;8%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            PBR&lt;1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EBITDA&lt;6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g12de34c57c0_6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4" name="Google Shape;1394;g12de34c57c0_6_21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395" name="Google Shape;1395;g12de34c57c0_6_2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396" name="Google Shape;1396;g12de34c57c0_6_2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7" name="Google Shape;1397;g12de34c57c0_6_2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98" name="Google Shape;1398;g12de34c57c0_6_21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9" name="Google Shape;1399;g12de34c57c0_6_214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종목개수를 10개로 선택한 이유. Part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g12de34c57c0_6_214"/>
          <p:cNvSpPr txBox="1"/>
          <p:nvPr/>
        </p:nvSpPr>
        <p:spPr>
          <a:xfrm>
            <a:off x="864200" y="163683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포트폴리오 종목 10개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g12de34c57c0_6_214"/>
          <p:cNvSpPr txBox="1"/>
          <p:nvPr/>
        </p:nvSpPr>
        <p:spPr>
          <a:xfrm>
            <a:off x="1267250" y="2509125"/>
            <a:ext cx="8762400" cy="8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&lt;한 방이냐, 분산이냐&gt;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NH투자증권의 시뮬레이션에 따르면</a:t>
            </a:r>
            <a:r>
              <a:rPr b="1" lang="en-US" sz="2200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종목에서 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종목까지는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변동성이 의미있게 감소했지만 11종목을 넘어서면 종목 수를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늘려도 변동폭이 미미함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&lt;분산투자 황금비율은 10~15종목&gt;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분산 투자가 좋다고 해서 종목 수가 늘어나는 것도 곤란하다.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 수가 많으면 일부 종목은 방치되고 결국 마이너스 상태에서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비자발적 장기 투자로 이어질 수 있다.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&lt;연간 포트폴리오 구성 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1년 단위로 주식을 매수매도하는 포트폴리오 특성과  거시경제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지표로인한 포트폴리오 비율 조정이 들어가기 때문에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많은 종목 수를 하기엔 위험부담이 크다고 판단하여 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변동성이 의미있게 감소했던</a:t>
            </a:r>
            <a:r>
              <a:rPr b="1" lang="en-US" sz="2200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10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종목을 선택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          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2" name="Google Shape;1402;g12de34c57c0_6_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68906" y="2098550"/>
            <a:ext cx="7996194" cy="69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g12de34c57c0_6_214"/>
          <p:cNvSpPr txBox="1"/>
          <p:nvPr/>
        </p:nvSpPr>
        <p:spPr>
          <a:xfrm>
            <a:off x="12332825" y="9293450"/>
            <a:ext cx="58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참고 뉴스 : </a:t>
            </a:r>
            <a:r>
              <a:rPr lang="en-US" sz="1100" u="sng">
                <a:solidFill>
                  <a:schemeClr val="hlink"/>
                </a:solidFill>
                <a:hlinkClick r:id="rId7"/>
              </a:rPr>
              <a:t>분산투자 종목 수는? 10~15개가 안전합니다 - 조선일보 (chosun.com)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g12de34c57c0_6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9" name="Google Shape;1409;g12de34c57c0_6_228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410" name="Google Shape;1410;g12de34c57c0_6_22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411" name="Google Shape;1411;g12de34c57c0_6_2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2" name="Google Shape;1412;g12de34c57c0_6_2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13" name="Google Shape;1413;g12de34c57c0_6_228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4" name="Google Shape;1414;g12de34c57c0_6_228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g12de34c57c0_6_228"/>
          <p:cNvSpPr txBox="1"/>
          <p:nvPr/>
        </p:nvSpPr>
        <p:spPr>
          <a:xfrm>
            <a:off x="662125" y="168367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처음 선택했던 종목 개수는 5개 종목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g12de34c57c0_6_228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종목개수를 10개로 선택한 이유. Part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17" name="Google Shape;1417;g12de34c57c0_6_228"/>
          <p:cNvGraphicFramePr/>
          <p:nvPr/>
        </p:nvGraphicFramePr>
        <p:xfrm>
          <a:off x="8973516" y="24773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{DF1B8DA1-D1B8-49EA-85EB-4A68994D1512}</a:tableStyleId>
              </a:tblPr>
              <a:tblGrid>
                <a:gridCol w="1778600"/>
                <a:gridCol w="1848200"/>
                <a:gridCol w="1616100"/>
                <a:gridCol w="1932475"/>
                <a:gridCol w="1921350"/>
              </a:tblGrid>
              <a:tr h="191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5종목 수익률</a:t>
                      </a:r>
                      <a:endParaRPr sz="2500" u="none" cap="none" strike="no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10종목 </a:t>
                      </a: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수익률</a:t>
                      </a:r>
                      <a:endParaRPr sz="7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/>
                        <a:t>기법</a:t>
                      </a:r>
                      <a:endParaRPr sz="2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5종목</a:t>
                      </a:r>
                      <a:endParaRPr sz="2500" u="none" cap="none" strike="no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누적수</a:t>
                      </a:r>
                      <a:r>
                        <a:rPr lang="en-US" sz="2500">
                          <a:solidFill>
                            <a:srgbClr val="0000FF"/>
                          </a:solidFill>
                        </a:rPr>
                        <a:t>익</a:t>
                      </a: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률</a:t>
                      </a:r>
                      <a:endParaRPr sz="7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29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10종목</a:t>
                      </a:r>
                      <a:r>
                        <a:rPr lang="en-US" sz="25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누적수익률</a:t>
                      </a:r>
                      <a:endParaRPr sz="25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9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0.145961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0.206612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시장가치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26.565928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19.114936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0.077693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0.117382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그레이엄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11.420622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12.032841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-0.133225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0.086103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린치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5.773133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10.698651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-0.149423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-0.098926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버핏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5.721840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13.350649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54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0.036023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0.066395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3대 거장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6.534467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15.360838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-0.366829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-0.194738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레버리지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4.988759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7.234414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-0.416653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0.266475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수익성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3.332697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4.986475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-0.106614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-0.001375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성장성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5.136509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4.660258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-0.081601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-0.001375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활동성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2.511952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4.660258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-0.080558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-0.151022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유동성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5.427861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5.361891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418" name="Google Shape;1418;g12de34c57c0_6_228"/>
          <p:cNvSpPr/>
          <p:nvPr/>
        </p:nvSpPr>
        <p:spPr>
          <a:xfrm flipH="1">
            <a:off x="16148925" y="4887125"/>
            <a:ext cx="1921200" cy="3913200"/>
          </a:xfrm>
          <a:prstGeom prst="rect">
            <a:avLst/>
          </a:prstGeom>
          <a:noFill/>
          <a:ln cap="flat" cmpd="sng" w="57150">
            <a:solidFill>
              <a:srgbClr val="FE3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g12de34c57c0_6_228"/>
          <p:cNvSpPr/>
          <p:nvPr/>
        </p:nvSpPr>
        <p:spPr>
          <a:xfrm flipH="1">
            <a:off x="10799950" y="4413875"/>
            <a:ext cx="1778700" cy="4386300"/>
          </a:xfrm>
          <a:prstGeom prst="rect">
            <a:avLst/>
          </a:prstGeom>
          <a:noFill/>
          <a:ln cap="flat" cmpd="sng" w="57150">
            <a:solidFill>
              <a:srgbClr val="FE3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g12de34c57c0_6_228"/>
          <p:cNvSpPr txBox="1"/>
          <p:nvPr/>
        </p:nvSpPr>
        <p:spPr>
          <a:xfrm>
            <a:off x="951425" y="3429000"/>
            <a:ext cx="76197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&lt;하락추세 2021년 기법별 수익률 비교&gt;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하락추세일경우 5종목일때는 크게 움직이는 종목이 포트폴리오에 큰 영향력을 끼쳐 쏠림현상이 일어남. 이에 비해 10종목일때는 리스크를 분산할 수 있기 때문에 하락추세에서도 손실과 이익이 상쇄함으로써 수익률을 높임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&lt;황금비율은 10개? 15개?&gt;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15종목으로 구성했을 때 높은 재무지표 기준 때문에 15개의 종목이 구성되지 않는 경우가 많았으며 구성을 위해서 선택 기준 낮춰야하는게 불가피함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g12de34c57c0_6_228"/>
          <p:cNvSpPr txBox="1"/>
          <p:nvPr/>
        </p:nvSpPr>
        <p:spPr>
          <a:xfrm>
            <a:off x="8973525" y="2041225"/>
            <a:ext cx="258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2021년기준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g12de34c57c0_6_228"/>
          <p:cNvSpPr/>
          <p:nvPr/>
        </p:nvSpPr>
        <p:spPr>
          <a:xfrm flipH="1">
            <a:off x="8973525" y="8800200"/>
            <a:ext cx="17787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g12de34c57c0_6_228"/>
          <p:cNvSpPr/>
          <p:nvPr/>
        </p:nvSpPr>
        <p:spPr>
          <a:xfrm flipH="1">
            <a:off x="14216425" y="4413875"/>
            <a:ext cx="19212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g12de34c57c0_6_228"/>
          <p:cNvSpPr/>
          <p:nvPr/>
        </p:nvSpPr>
        <p:spPr>
          <a:xfrm flipH="1">
            <a:off x="14216425" y="8800200"/>
            <a:ext cx="19212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Google Shape;1429;g12de34c57c0_6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0" name="Google Shape;1430;g12de34c57c0_6_248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431" name="Google Shape;1431;g12de34c57c0_6_24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432" name="Google Shape;1432;g12de34c57c0_6_24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3" name="Google Shape;1433;g12de34c57c0_6_24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34" name="Google Shape;1434;g12de34c57c0_6_248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5" name="Google Shape;1435;g12de34c57c0_6_248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g12de34c57c0_6_248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Google Shape;1437;g12de34c57c0_6_248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150" y="1595150"/>
            <a:ext cx="17741376" cy="85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g12de34c57c0_6_248"/>
          <p:cNvSpPr/>
          <p:nvPr/>
        </p:nvSpPr>
        <p:spPr>
          <a:xfrm>
            <a:off x="3862550" y="374425"/>
            <a:ext cx="276000" cy="307800"/>
          </a:xfrm>
          <a:prstGeom prst="rect">
            <a:avLst/>
          </a:prstGeom>
          <a:solidFill>
            <a:srgbClr val="FE34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12de34c57c0_6_248"/>
          <p:cNvSpPr txBox="1"/>
          <p:nvPr/>
        </p:nvSpPr>
        <p:spPr>
          <a:xfrm>
            <a:off x="4296125" y="328225"/>
            <a:ext cx="7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코스피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g12de34c57c0_6_2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41" name="Google Shape;1441;g12de34c57c0_6_248"/>
          <p:cNvSpPr txBox="1"/>
          <p:nvPr/>
        </p:nvSpPr>
        <p:spPr>
          <a:xfrm>
            <a:off x="6301750" y="241675"/>
            <a:ext cx="19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42" name="Google Shape;1442;g12de34c57c0_6_248"/>
          <p:cNvSpPr txBox="1"/>
          <p:nvPr/>
        </p:nvSpPr>
        <p:spPr>
          <a:xfrm>
            <a:off x="5990875" y="328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g12de34c57c0_6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8" name="Google Shape;1448;g12de34c57c0_6_265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449" name="Google Shape;1449;g12de34c57c0_6_26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450" name="Google Shape;1450;g12de34c57c0_6_26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1" name="Google Shape;1451;g12de34c57c0_6_26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52" name="Google Shape;1452;g12de34c57c0_6_265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3" name="Google Shape;1453;g12de34c57c0_6_265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g12de34c57c0_6_265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5" name="Google Shape;1455;g12de34c57c0_6_265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000" y="1643675"/>
            <a:ext cx="17623725" cy="76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g12de34c57c0_6_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1" name="Google Shape;1461;g12de34c57c0_6_277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462" name="Google Shape;1462;g12de34c57c0_6_27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463" name="Google Shape;1463;g12de34c57c0_6_27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4" name="Google Shape;1464;g12de34c57c0_6_27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65" name="Google Shape;1465;g12de34c57c0_6_277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6" name="Google Shape;1466;g12de34c57c0_6_277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g12de34c57c0_6_277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8" name="Google Shape;1468;g12de34c57c0_6_277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750" y="1581675"/>
            <a:ext cx="17620488" cy="8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g12de34c57c0_6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g12de34c57c0_6_28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475" name="Google Shape;1475;g12de34c57c0_6_28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476" name="Google Shape;1476;g12de34c57c0_6_28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7" name="Google Shape;1477;g12de34c57c0_6_28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78" name="Google Shape;1478;g12de34c57c0_6_28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9" name="Google Shape;1479;g12de34c57c0_6_289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g12de34c57c0_6_28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주식투자 전략을 LSTM에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g12de34c57c0_6_289"/>
          <p:cNvSpPr/>
          <p:nvPr/>
        </p:nvSpPr>
        <p:spPr>
          <a:xfrm>
            <a:off x="2127392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경기 시그널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(거시 경제 지표 활용)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g12de34c57c0_6_289"/>
          <p:cNvSpPr/>
          <p:nvPr/>
        </p:nvSpPr>
        <p:spPr>
          <a:xfrm>
            <a:off x="7381039" y="6462486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주식 외 6개 종목 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g12de34c57c0_6_289"/>
          <p:cNvSpPr/>
          <p:nvPr/>
        </p:nvSpPr>
        <p:spPr>
          <a:xfrm>
            <a:off x="10004233" y="4337697"/>
            <a:ext cx="3657600" cy="1828800"/>
          </a:xfrm>
          <a:prstGeom prst="rect">
            <a:avLst/>
          </a:prstGeom>
          <a:solidFill>
            <a:srgbClr val="BFBFB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투자 전략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4" name="Google Shape;1484;g12de34c57c0_6_289"/>
          <p:cNvCxnSpPr>
            <a:stCxn id="1481" idx="3"/>
            <a:endCxn id="1482" idx="1"/>
          </p:cNvCxnSpPr>
          <p:nvPr/>
        </p:nvCxnSpPr>
        <p:spPr>
          <a:xfrm>
            <a:off x="5784992" y="735330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5" name="Google Shape;1485;g12de34c57c0_6_289"/>
          <p:cNvCxnSpPr/>
          <p:nvPr/>
        </p:nvCxnSpPr>
        <p:spPr>
          <a:xfrm>
            <a:off x="11035010" y="737896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86" name="Google Shape;1486;g12de34c57c0_6_289"/>
          <p:cNvSpPr/>
          <p:nvPr/>
        </p:nvSpPr>
        <p:spPr>
          <a:xfrm>
            <a:off x="12649200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최적 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종목 추천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7" name="Google Shape;1487;g12de34c57c0_6_289"/>
          <p:cNvCxnSpPr/>
          <p:nvPr/>
        </p:nvCxnSpPr>
        <p:spPr>
          <a:xfrm>
            <a:off x="11833033" y="6166497"/>
            <a:ext cx="0" cy="11766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88" name="Google Shape;1488;g12de34c57c0_6_289"/>
          <p:cNvSpPr/>
          <p:nvPr/>
        </p:nvSpPr>
        <p:spPr>
          <a:xfrm>
            <a:off x="2146807" y="2945024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 투자자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성향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9" name="Google Shape;1489;g12de34c57c0_6_289"/>
          <p:cNvCxnSpPr>
            <a:endCxn id="1482" idx="0"/>
          </p:cNvCxnSpPr>
          <p:nvPr/>
        </p:nvCxnSpPr>
        <p:spPr>
          <a:xfrm>
            <a:off x="3975739" y="4773786"/>
            <a:ext cx="5234100" cy="1688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90" name="Google Shape;1490;g12de34c57c0_6_289"/>
          <p:cNvSpPr/>
          <p:nvPr/>
        </p:nvSpPr>
        <p:spPr>
          <a:xfrm>
            <a:off x="6949794" y="4866353"/>
            <a:ext cx="1761900" cy="870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위험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회피 계수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g12de34c57c0_6_289"/>
          <p:cNvSpPr/>
          <p:nvPr/>
        </p:nvSpPr>
        <p:spPr>
          <a:xfrm>
            <a:off x="11180517" y="7563965"/>
            <a:ext cx="1305000" cy="6522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비중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Google Shape;1496;g12de34c57c0_6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7" name="Google Shape;1497;g12de34c57c0_6_31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498" name="Google Shape;1498;g12de34c57c0_6_31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499" name="Google Shape;1499;g12de34c57c0_6_3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0" name="Google Shape;1500;g12de34c57c0_6_3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01" name="Google Shape;1501;g12de34c57c0_6_31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2" name="Google Shape;1502;g12de34c57c0_6_31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503" name="Google Shape;1503;g12de34c57c0_6_3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4" name="Google Shape;1504;g12de34c57c0_6_31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505" name="Google Shape;1505;g12de34c57c0_6_31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506" name="Google Shape;1506;g12de34c57c0_6_31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7" name="Google Shape;1507;g12de34c57c0_6_31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08" name="Google Shape;1508;g12de34c57c0_6_31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9" name="Google Shape;1509;g12de34c57c0_6_311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선정과정 특이사항</a:t>
            </a:r>
            <a:endParaRPr/>
          </a:p>
        </p:txBody>
      </p:sp>
      <p:sp>
        <p:nvSpPr>
          <p:cNvPr id="1510" name="Google Shape;1510;g12de34c57c0_6_311"/>
          <p:cNvSpPr txBox="1"/>
          <p:nvPr/>
        </p:nvSpPr>
        <p:spPr>
          <a:xfrm>
            <a:off x="1578600" y="194372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3대 거장 재무기법 에서 가져올수 없는 재무 기법항목을 추가했다.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g12de34c57c0_6_311"/>
          <p:cNvSpPr txBox="1"/>
          <p:nvPr/>
        </p:nvSpPr>
        <p:spPr>
          <a:xfrm>
            <a:off x="1732550" y="3052013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한국 FPSB 투자설계 참고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g12de34c57c0_6_311"/>
          <p:cNvSpPr txBox="1"/>
          <p:nvPr/>
        </p:nvSpPr>
        <p:spPr>
          <a:xfrm>
            <a:off x="10137125" y="2383775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수익성 , 성장성, 시장가치, 유동성, 레버리지, 활동성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g12de34c57c0_6_311"/>
          <p:cNvSpPr/>
          <p:nvPr/>
        </p:nvSpPr>
        <p:spPr>
          <a:xfrm>
            <a:off x="3595275" y="4794412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4" name="Google Shape;1514;g12de34c57c0_6_311"/>
          <p:cNvSpPr txBox="1"/>
          <p:nvPr/>
        </p:nvSpPr>
        <p:spPr>
          <a:xfrm>
            <a:off x="8336900" y="4377088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따라서 여기에 있는 기법참고하여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5" name="Google Shape;1515;g12de34c57c0_6_3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4063" y="7757063"/>
            <a:ext cx="12910000" cy="20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g12de34c57c0_6_311"/>
          <p:cNvSpPr txBox="1"/>
          <p:nvPr/>
        </p:nvSpPr>
        <p:spPr>
          <a:xfrm>
            <a:off x="9368000" y="3429000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기본적인 재무비율 특성별로 점수화 할 수 있었다.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g12de34c57c0_6_311"/>
          <p:cNvSpPr/>
          <p:nvPr/>
        </p:nvSpPr>
        <p:spPr>
          <a:xfrm rot="-5400000">
            <a:off x="3662800" y="5986350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8" name="Google Shape;1518;g12de34c57c0_6_311"/>
          <p:cNvSpPr/>
          <p:nvPr/>
        </p:nvSpPr>
        <p:spPr>
          <a:xfrm>
            <a:off x="1099550" y="3574300"/>
            <a:ext cx="5540700" cy="276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다음페이지에서 수정중</a:t>
            </a:r>
            <a:endParaRPr sz="2000"/>
          </a:p>
        </p:txBody>
      </p:sp>
      <p:pic>
        <p:nvPicPr>
          <p:cNvPr id="1519" name="Google Shape;1519;g12de34c57c0_6_3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18850" y="5705475"/>
            <a:ext cx="1755026" cy="203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g12de34c57c0_6_311"/>
          <p:cNvSpPr/>
          <p:nvPr/>
        </p:nvSpPr>
        <p:spPr>
          <a:xfrm>
            <a:off x="8742925" y="-7186"/>
            <a:ext cx="5540700" cy="46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세부적으로 풀어라?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간략하게 설명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잘해봐라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PART 1 과 이어짐(43레이어)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5종목보다 10종목이 하락장에서 강하고  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상승장에서도 강하다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15개로 해보았으나 점수가 충족되지않아 나오지않는 기법들이 많이있음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나오게 할려면 기준을 낮춰야 되는데 그렇게 되면 논문 객관성이 떨어짐</a:t>
            </a:r>
            <a:endParaRPr sz="2000"/>
          </a:p>
        </p:txBody>
      </p:sp>
      <p:pic>
        <p:nvPicPr>
          <p:cNvPr id="1521" name="Google Shape;1521;g12de34c57c0_6_3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60575" y="-252325"/>
            <a:ext cx="5775549" cy="46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g12de34c57c0_6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7" name="Google Shape;1527;g12de34c57c0_6_34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528" name="Google Shape;1528;g12de34c57c0_6_34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529" name="Google Shape;1529;g12de34c57c0_6_3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0" name="Google Shape;1530;g12de34c57c0_6_34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31" name="Google Shape;1531;g12de34c57c0_6_34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2" name="Google Shape;1532;g12de34c57c0_6_340"/>
          <p:cNvSpPr txBox="1"/>
          <p:nvPr/>
        </p:nvSpPr>
        <p:spPr>
          <a:xfrm>
            <a:off x="653561" y="563800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주식 5종목, 10종목 수익률 비교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g12de34c57c0_6_340"/>
          <p:cNvSpPr txBox="1"/>
          <p:nvPr/>
        </p:nvSpPr>
        <p:spPr>
          <a:xfrm>
            <a:off x="0" y="1405550"/>
            <a:ext cx="17874300" cy="10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시행착오 정리 (발표할때 덧붙이거나 필요에 의해서 자료 추가 필요할듯)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-시가총액가중 vs 동일가중 vs 펀드멘탈비중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포트폴리오 안정성을 위해 주식 종목 비중을 어떻게 설정할 것 인지에 대해 방법론을 고민을 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기존의 방식이었던 동일가중방식외에도 시가총액이나 PER, PBR, EPS과 같은 펀드멘탈에 비중을 두어 리스트업된 종목들에 가중치를 두면 필터링을 두 번을 거쳐 높은 기준을 충족하는 종목들을 뽑아낼 수 있을거라고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하지만 결과는 오히려 가중치가 대형주나 고평가주에 집중되어 소수의 종목에 수익률이 좌지우지되었습니다.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결과적으로 동일가중방식보다 낙폭이 큰걸 확인할수 있었습니다. 동일가중방식이 비중을 균등하게 두어 성장주나 가치주 비중을 확보하여 더 나은 수익률을 낼 수 있다는걸 확인 할 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-분기재무제표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연간 재무제표 기본적 분석을 통해서도 만족할만한 수익률은 보았지만 욕심이 더 생겼습니다.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코스다 데이터를 추가해 바운더리를 넓힐지, 코스피 분기 재무제표 데이터를 추가해 기업의 디테일 정보를 얻을지 고민을 하다가 분기 재무제표 데이터를 보강하는게 코스피 종목에 내재적 가치 판단하는데 큰 도움이 되겠다고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안정적인 수익성 확보하는 주식 선정에 고도화를 꿰했으나 분기 재무제표를 적용해서 백테스팅 했을때 오히려 수익률이 기존 코스피보다 더 낮게 나오는걸 확인할 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-200일 이동평균선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주식 자산을 운용할때 손해구간에서 낙폭을 최소화해여 손해를 줄일 수 있는 최후의 저지선이 필요하다고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그렇게해서 수 많은 논문과 관련 글을 참고해서 간단하지만 최소한의 시그널을 찾을려고 노력했습니다.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“전술적 자산배분의 계량적 접근” 논문을 참고해서 200일 이동평균선을 하회할때 매도 시그널을 만든다면 수익률이 낮아져도 변동성과 최대손실에서 상당한 개선점을 찾을 수 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—————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이를 적용을 하고자 하면서 적용은 못했지만 더욱 더 의미있는 발견을 할 수 있었습니다.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일반적으로 채권은 주식과 정반대의 상관관계가 있기 때문에 200일 이동평균선 하회구간	에 있을때 포트폴리오 채권의 비중이 높아진다는 점입니다.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결과적으로 200일 이동평균선 하회하는 기간에는 포트폴리오 리밸런싱을 통해서 주식 비중을 줄이고 채권의 비중을 늘려 안정적인 수익률을 볼 수 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기술적 문제로 하지못했습니다를 이쁘게 포장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======================================================================================================================================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해결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-5종목에서 10종목    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포트폴리오 주식종목의 개수를 정할때 많은 인사이트를 참고했지만 종목의 갯수가 적으면 변동성이 커지고, 갯수가 많으면 수익성이 적다는 딜레마가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그래서 안정성과 수익성 두 마리의 토끼를 잡을수 있는 중간의 지점이 필요했다고 확인하고자 많은 검증절차가 필요했습니다. 검증 통해 나온 종목의 갯수는 10개였습니다.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변동성이 클때도 종목이 많아 낙폭이 크게 눈에 띄지 않았고 덕분에 안전성을 갖춘 납득할만한 수익성도 가질수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그래프에서 볼수 있듯이 주식을 10개 리스트업했을때 횡보구간에서도 수익률이 더 안정적입니다.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2de34c57c0_6_351"/>
          <p:cNvSpPr/>
          <p:nvPr/>
        </p:nvSpPr>
        <p:spPr>
          <a:xfrm>
            <a:off x="2286" y="0"/>
            <a:ext cx="18283500" cy="102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문구, 봉투이(가) 표시된 사진&#10;&#10;자동 생성된 설명" id="1539" name="Google Shape;1539;g12de34c57c0_6_351"/>
          <p:cNvPicPr preferRelativeResize="0"/>
          <p:nvPr/>
        </p:nvPicPr>
        <p:blipFill rotWithShape="1">
          <a:blip r:embed="rId3">
            <a:alphaModFix amt="50000"/>
          </a:blip>
          <a:srcRect b="17393" l="0" r="0" t="17170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1540" name="Google Shape;1540;g12de34c57c0_6_351"/>
          <p:cNvSpPr txBox="1"/>
          <p:nvPr/>
        </p:nvSpPr>
        <p:spPr>
          <a:xfrm>
            <a:off x="1328753" y="1128725"/>
            <a:ext cx="5187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800">
                <a:solidFill>
                  <a:schemeClr val="lt1"/>
                </a:solidFill>
              </a:rPr>
              <a:t>3</a:t>
            </a: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4800">
                <a:solidFill>
                  <a:srgbClr val="FFCC00"/>
                </a:solidFill>
              </a:rPr>
              <a:t>주식 투자 전략</a:t>
            </a:r>
            <a:endParaRPr/>
          </a:p>
        </p:txBody>
      </p:sp>
      <p:sp>
        <p:nvSpPr>
          <p:cNvPr id="1541" name="Google Shape;1541;g12de34c57c0_6_351"/>
          <p:cNvSpPr/>
          <p:nvPr/>
        </p:nvSpPr>
        <p:spPr>
          <a:xfrm>
            <a:off x="1414448" y="2604700"/>
            <a:ext cx="4371900" cy="957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g12de34c57c0_6_351"/>
          <p:cNvSpPr txBox="1"/>
          <p:nvPr/>
        </p:nvSpPr>
        <p:spPr>
          <a:xfrm>
            <a:off x="1328750" y="2857500"/>
            <a:ext cx="364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포트폴리오 주식 선정 방법및 전략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d733afbcc_1_486"/>
          <p:cNvSpPr/>
          <p:nvPr/>
        </p:nvSpPr>
        <p:spPr>
          <a:xfrm rot="8408984">
            <a:off x="-1150270" y="-1983200"/>
            <a:ext cx="3644289" cy="3644289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12d733afbcc_1_486"/>
          <p:cNvSpPr txBox="1"/>
          <p:nvPr/>
        </p:nvSpPr>
        <p:spPr>
          <a:xfrm>
            <a:off x="673015" y="696172"/>
            <a:ext cx="478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 배경</a:t>
            </a:r>
            <a:endParaRPr/>
          </a:p>
        </p:txBody>
      </p:sp>
      <p:pic>
        <p:nvPicPr>
          <p:cNvPr id="358" name="Google Shape;358;g12d733afbcc_1_4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173" y="2344118"/>
            <a:ext cx="8558214" cy="481399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2d733afbcc_1_486"/>
          <p:cNvSpPr txBox="1"/>
          <p:nvPr/>
        </p:nvSpPr>
        <p:spPr>
          <a:xfrm>
            <a:off x="628173" y="7168432"/>
            <a:ext cx="8558100" cy="785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코로나 시대에 유입된 개인 투자자들의 영향으로 급격히 상승된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 주가지수의 하락 시작제공 서비스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문구이(가) 표시된 사진&#10;&#10;자동 생성된 설명" id="360" name="Google Shape;360;g12d733afbcc_1_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4357" y="2812493"/>
            <a:ext cx="10104057" cy="485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2d733afbcc_1_486"/>
          <p:cNvSpPr/>
          <p:nvPr/>
        </p:nvSpPr>
        <p:spPr>
          <a:xfrm>
            <a:off x="4134357" y="7654734"/>
            <a:ext cx="10104000" cy="827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주가 지수 하락과 더불은 금리 인상 뉴스로 주식 시장 변동성의 위험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g12d733afbcc_1_4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7517" y="2306682"/>
            <a:ext cx="7987114" cy="589360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2d733afbcc_1_486"/>
          <p:cNvSpPr/>
          <p:nvPr/>
        </p:nvSpPr>
        <p:spPr>
          <a:xfrm>
            <a:off x="8367517" y="8166118"/>
            <a:ext cx="7987200" cy="7728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정보의 비대칭성으로 인해 개인투자자가 투자처를 찾기 어려운 현시점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12d733afbcc_1_4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593" y="1183117"/>
            <a:ext cx="4205685" cy="254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g12d733afbcc_1_486"/>
          <p:cNvGrpSpPr/>
          <p:nvPr/>
        </p:nvGrpSpPr>
        <p:grpSpPr>
          <a:xfrm>
            <a:off x="8367517" y="9953954"/>
            <a:ext cx="1547588" cy="154500"/>
            <a:chOff x="8367517" y="9836724"/>
            <a:chExt cx="1547588" cy="154500"/>
          </a:xfrm>
        </p:grpSpPr>
        <p:sp>
          <p:nvSpPr>
            <p:cNvPr id="366" name="Google Shape;366;g12d733afbcc_1_486"/>
            <p:cNvSpPr/>
            <p:nvPr/>
          </p:nvSpPr>
          <p:spPr>
            <a:xfrm>
              <a:off x="8647838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2d733afbcc_1_486"/>
            <p:cNvSpPr/>
            <p:nvPr/>
          </p:nvSpPr>
          <p:spPr>
            <a:xfrm>
              <a:off x="8367517" y="9836724"/>
              <a:ext cx="154500" cy="154500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12d733afbcc_1_486"/>
            <p:cNvSpPr/>
            <p:nvPr/>
          </p:nvSpPr>
          <p:spPr>
            <a:xfrm>
              <a:off x="9206428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12d733afbcc_1_486"/>
            <p:cNvSpPr/>
            <p:nvPr/>
          </p:nvSpPr>
          <p:spPr>
            <a:xfrm>
              <a:off x="9485723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12d733afbcc_1_486"/>
            <p:cNvSpPr/>
            <p:nvPr/>
          </p:nvSpPr>
          <p:spPr>
            <a:xfrm>
              <a:off x="8923049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12d733afbcc_1_486"/>
            <p:cNvSpPr/>
            <p:nvPr/>
          </p:nvSpPr>
          <p:spPr>
            <a:xfrm>
              <a:off x="9760605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g12d733afbcc_1_486"/>
          <p:cNvSpPr/>
          <p:nvPr/>
        </p:nvSpPr>
        <p:spPr>
          <a:xfrm rot="5400000">
            <a:off x="16506750" y="614283"/>
            <a:ext cx="623100" cy="710400"/>
          </a:xfrm>
          <a:prstGeom prst="homePlate">
            <a:avLst>
              <a:gd fmla="val 28547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2d733afbcc_1_486"/>
          <p:cNvSpPr txBox="1"/>
          <p:nvPr/>
        </p:nvSpPr>
        <p:spPr>
          <a:xfrm>
            <a:off x="16550640" y="690972"/>
            <a:ext cx="6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b="0" i="0" sz="1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7" name="Google Shape;1547;g12de34c57c0_6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g12de34c57c0_6_35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549" name="Google Shape;1549;g12de34c57c0_6_35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550" name="Google Shape;1550;g12de34c57c0_6_3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1" name="Google Shape;1551;g12de34c57c0_6_3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2" name="Google Shape;1552;g12de34c57c0_6_35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3" name="Google Shape;1553;g12de34c57c0_6_35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</a:rPr>
              <a:t>사용 데이터셋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554" name="Google Shape;1554;g12de34c57c0_6_359"/>
          <p:cNvSpPr txBox="1"/>
          <p:nvPr/>
        </p:nvSpPr>
        <p:spPr>
          <a:xfrm>
            <a:off x="1007600" y="1607288"/>
            <a:ext cx="1338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수집기간 : 2000-01-01 ~ 2022-04-25 (약 22년)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55" name="Google Shape;1555;g12de34c57c0_6_359"/>
          <p:cNvGraphicFramePr/>
          <p:nvPr/>
        </p:nvGraphicFramePr>
        <p:xfrm>
          <a:off x="1221900" y="23322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558600"/>
                <a:gridCol w="2732300"/>
                <a:gridCol w="3156100"/>
                <a:gridCol w="5012275"/>
                <a:gridCol w="2384900"/>
              </a:tblGrid>
              <a:tr h="78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Category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Data set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Feature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Volume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Source</a:t>
                      </a:r>
                      <a:endParaRPr b="1" sz="40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1175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재무제표</a:t>
                      </a:r>
                      <a:endParaRPr b="1" sz="3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코스피 연간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날짜, 종목코드, 종목명, 시장타입, 재무코드, 재무요소, 값</a:t>
                      </a:r>
                      <a:endParaRPr b="1" sz="2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514530 rows X 7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FNSpace</a:t>
                      </a:r>
                      <a:endParaRPr b="1" sz="3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Deepsearch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242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코스피 분기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741642 rows X 7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 vMerge="1"/>
              </a:tr>
              <a:tr h="27088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주식</a:t>
                      </a:r>
                      <a:endParaRPr b="1" sz="3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OHLCV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날짜, 종목코드, 종목명, 종가, 시가, 고가, 저가</a:t>
                      </a:r>
                      <a:endParaRPr b="1" sz="2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거래량, 거래대금, 시가총액, 상장주식수</a:t>
                      </a:r>
                      <a:endParaRPr b="1" sz="2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4759994 rows x 11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marcap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1706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펀더멘탈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날짜, 종목코드, PER, PBR, EPS, DIV, DPS</a:t>
                      </a:r>
                      <a:endParaRPr b="1" sz="2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/>
                        <a:t>24985 rows x 7 columns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Pykrx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g12de34c57c0_6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1" name="Google Shape;1561;g12de34c57c0_6_37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562" name="Google Shape;1562;g12de34c57c0_6_37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563" name="Google Shape;1563;g12de34c57c0_6_37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4" name="Google Shape;1564;g12de34c57c0_6_37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65" name="Google Shape;1565;g12de34c57c0_6_37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6" name="Google Shape;1566;g12de34c57c0_6_371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3대 거장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g12de34c57c0_6_371"/>
          <p:cNvSpPr/>
          <p:nvPr/>
        </p:nvSpPr>
        <p:spPr>
          <a:xfrm>
            <a:off x="1746813" y="2053119"/>
            <a:ext cx="3802800" cy="4946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8" name="Google Shape;1568;g12de34c57c0_6_3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6812" y="2053119"/>
            <a:ext cx="3432502" cy="4558363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g12de34c57c0_6_371"/>
          <p:cNvSpPr/>
          <p:nvPr/>
        </p:nvSpPr>
        <p:spPr>
          <a:xfrm>
            <a:off x="7426606" y="2053118"/>
            <a:ext cx="3802800" cy="4946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0" name="Google Shape;1570;g12de34c57c0_6_3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6606" y="2053119"/>
            <a:ext cx="3432501" cy="45583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g12de34c57c0_6_371"/>
          <p:cNvSpPr/>
          <p:nvPr/>
        </p:nvSpPr>
        <p:spPr>
          <a:xfrm>
            <a:off x="13106399" y="1986324"/>
            <a:ext cx="3802800" cy="50136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2" name="Google Shape;1572;g12de34c57c0_6_3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06400" y="1986324"/>
            <a:ext cx="3432502" cy="46251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g12de34c57c0_6_371"/>
          <p:cNvSpPr/>
          <p:nvPr/>
        </p:nvSpPr>
        <p:spPr>
          <a:xfrm>
            <a:off x="7426606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벤저민 그레이엄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유행을 타지 말 것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투자는 패션이 아니다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g12de34c57c0_6_371"/>
          <p:cNvSpPr/>
          <p:nvPr/>
        </p:nvSpPr>
        <p:spPr>
          <a:xfrm>
            <a:off x="1746813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피터린치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하락장에서 당신이 불안한 이유는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쓰레기 같은 회사에 공부도 안하고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당신이 평생 모은 돈을 몰빵했기 때문이다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g12de34c57c0_6_371"/>
          <p:cNvSpPr/>
          <p:nvPr/>
        </p:nvSpPr>
        <p:spPr>
          <a:xfrm>
            <a:off x="13106399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워런 버핏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 No.1, Never lose money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 No.2, Never forget Rule No.1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g12de34c57c0_6_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1" name="Google Shape;1581;g12de34c57c0_6_39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582" name="Google Shape;1582;g12de34c57c0_6_39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583" name="Google Shape;1583;g12de34c57c0_6_39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4" name="Google Shape;1584;g12de34c57c0_6_39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85" name="Google Shape;1585;g12de34c57c0_6_39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6" name="Google Shape;1586;g12de34c57c0_6_3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7" name="Google Shape;1587;g12de34c57c0_6_3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8" name="Google Shape;1588;g12de34c57c0_6_39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589" name="Google Shape;1589;g12de34c57c0_6_39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590" name="Google Shape;1590;g12de34c57c0_6_39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1" name="Google Shape;1591;g12de34c57c0_6_39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92" name="Google Shape;1592;g12de34c57c0_6_39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3" name="Google Shape;1593;g12de34c57c0_6_390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/>
              <a:t>3대 거장이 택한 종목선정 조건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g12de34c57c0_6_390"/>
          <p:cNvSpPr/>
          <p:nvPr/>
        </p:nvSpPr>
        <p:spPr>
          <a:xfrm>
            <a:off x="1606250" y="2185038"/>
            <a:ext cx="5674800" cy="46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600"/>
              <a:t>재무지표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점수화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g12de34c57c0_6_390"/>
          <p:cNvSpPr/>
          <p:nvPr/>
        </p:nvSpPr>
        <p:spPr>
          <a:xfrm>
            <a:off x="1606238" y="6081438"/>
            <a:ext cx="5674800" cy="4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</a:rPr>
              <a:t>선정과정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특이사항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g12de34c57c0_6_390"/>
          <p:cNvSpPr txBox="1"/>
          <p:nvPr/>
        </p:nvSpPr>
        <p:spPr>
          <a:xfrm>
            <a:off x="1641950" y="7302350"/>
            <a:ext cx="5639100" cy="28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-US" sz="2200">
                <a:solidFill>
                  <a:schemeClr val="dk1"/>
                </a:solidFill>
              </a:rPr>
              <a:t>더 많은 기법을 활용하기 위해 새로운 재무지표 추가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/>
            </a:pPr>
            <a:r>
              <a:rPr b="1" lang="en-US" sz="2200"/>
              <a:t>우리나라 기업에 맞게 선택조건 최적화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7" name="Google Shape;1597;g12de34c57c0_6_390"/>
          <p:cNvPicPr preferRelativeResize="0"/>
          <p:nvPr/>
        </p:nvPicPr>
        <p:blipFill rotWithShape="1">
          <a:blip r:embed="rId9">
            <a:alphaModFix/>
          </a:blip>
          <a:srcRect b="0" l="0" r="0" t="5935"/>
          <a:stretch/>
        </p:blipFill>
        <p:spPr>
          <a:xfrm>
            <a:off x="8285350" y="2022250"/>
            <a:ext cx="9002350" cy="7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g12de34c57c0_6_390"/>
          <p:cNvSpPr txBox="1"/>
          <p:nvPr/>
        </p:nvSpPr>
        <p:spPr>
          <a:xfrm>
            <a:off x="1641950" y="3205275"/>
            <a:ext cx="5929800" cy="25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가치투자의 대가들이 사용했던 지표들을 계산하여 점수화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US" sz="2200"/>
              <a:t>ex)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</a:t>
            </a:r>
            <a:r>
              <a:rPr b="1" i="0" lang="en-US" sz="2500" u="none" cap="none" strike="noStrike">
                <a:solidFill>
                  <a:srgbClr val="FF0000"/>
                </a:solidFill>
              </a:rPr>
              <a:t> 15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개의 지표(개당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점) = 만점 </a:t>
            </a:r>
            <a:r>
              <a:rPr b="1" i="0" lang="en-US" sz="25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-US" sz="2200"/>
              <a:t>점수기준 연도별로 종목선정</a:t>
            </a:r>
            <a:endParaRPr b="1"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g12de34c57c0_6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4" name="Google Shape;1604;g12de34c57c0_6_412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605" name="Google Shape;1605;g12de34c57c0_6_41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606" name="Google Shape;1606;g12de34c57c0_6_4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7" name="Google Shape;1607;g12de34c57c0_6_4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08" name="Google Shape;1608;g12de34c57c0_6_412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9" name="Google Shape;1609;g12de34c57c0_6_4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610" name="Google Shape;1610;g12de34c57c0_6_4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1" name="Google Shape;1611;g12de34c57c0_6_412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612" name="Google Shape;1612;g12de34c57c0_6_41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613" name="Google Shape;1613;g12de34c57c0_6_4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4" name="Google Shape;1614;g12de34c57c0_6_41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15" name="Google Shape;1615;g12de34c57c0_6_412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6" name="Google Shape;1616;g12de34c57c0_6_412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선정과정 특이사항</a:t>
            </a:r>
            <a:endParaRPr/>
          </a:p>
        </p:txBody>
      </p:sp>
      <p:sp>
        <p:nvSpPr>
          <p:cNvPr id="1617" name="Google Shape;1617;g12de34c57c0_6_412"/>
          <p:cNvSpPr txBox="1"/>
          <p:nvPr/>
        </p:nvSpPr>
        <p:spPr>
          <a:xfrm>
            <a:off x="651000" y="176108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3대 거장 속 재무지표 제외 새로운 항목 추가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g12de34c57c0_6_412"/>
          <p:cNvSpPr/>
          <p:nvPr/>
        </p:nvSpPr>
        <p:spPr>
          <a:xfrm>
            <a:off x="9494999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수익성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619" name="Google Shape;1619;g12de34c57c0_6_412"/>
          <p:cNvSpPr/>
          <p:nvPr/>
        </p:nvSpPr>
        <p:spPr>
          <a:xfrm>
            <a:off x="9500438" y="6118656"/>
            <a:ext cx="1780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유동성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620" name="Google Shape;1620;g12de34c57c0_6_412"/>
          <p:cNvSpPr/>
          <p:nvPr/>
        </p:nvSpPr>
        <p:spPr>
          <a:xfrm>
            <a:off x="12421024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성장성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621" name="Google Shape;1621;g12de34c57c0_6_412"/>
          <p:cNvSpPr/>
          <p:nvPr/>
        </p:nvSpPr>
        <p:spPr>
          <a:xfrm>
            <a:off x="15405593" y="611865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레버리지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622" name="Google Shape;1622;g12de34c57c0_6_412"/>
          <p:cNvSpPr/>
          <p:nvPr/>
        </p:nvSpPr>
        <p:spPr>
          <a:xfrm>
            <a:off x="15324918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시장가치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623" name="Google Shape;1623;g12de34c57c0_6_412"/>
          <p:cNvSpPr/>
          <p:nvPr/>
        </p:nvSpPr>
        <p:spPr>
          <a:xfrm>
            <a:off x="12432318" y="611865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활동성</a:t>
            </a:r>
            <a:endParaRPr sz="2300">
              <a:solidFill>
                <a:schemeClr val="lt1"/>
              </a:solidFill>
            </a:endParaRPr>
          </a:p>
        </p:txBody>
      </p:sp>
      <p:graphicFrame>
        <p:nvGraphicFramePr>
          <p:cNvPr id="1624" name="Google Shape;1624;g12de34c57c0_6_412"/>
          <p:cNvGraphicFramePr/>
          <p:nvPr/>
        </p:nvGraphicFramePr>
        <p:xfrm>
          <a:off x="8920738" y="67191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924775"/>
                <a:gridCol w="2924775"/>
                <a:gridCol w="2924775"/>
              </a:tblGrid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당좌비율 / 1.3 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총자산회전율 / 0.8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비유동장기적합률 / 60=&lt; 150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유보율 / 1.8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영업이익이자보상비율 / 100%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영업활동현금흐름이자보상비율 &gt;100%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625" name="Google Shape;1625;g12de34c57c0_6_412"/>
          <p:cNvSpPr txBox="1"/>
          <p:nvPr/>
        </p:nvSpPr>
        <p:spPr>
          <a:xfrm>
            <a:off x="15405596" y="89136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한국 FPSB 투자설계 참고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g12de34c57c0_6_412"/>
          <p:cNvSpPr/>
          <p:nvPr/>
        </p:nvSpPr>
        <p:spPr>
          <a:xfrm>
            <a:off x="7368262" y="5104900"/>
            <a:ext cx="1267500" cy="1116000"/>
          </a:xfrm>
          <a:prstGeom prst="mathPlus">
            <a:avLst>
              <a:gd fmla="val 23520" name="adj1"/>
            </a:avLst>
          </a:prstGeom>
          <a:solidFill>
            <a:srgbClr val="888888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27" name="Google Shape;1627;g12de34c57c0_6_412"/>
          <p:cNvGraphicFramePr/>
          <p:nvPr/>
        </p:nvGraphicFramePr>
        <p:xfrm>
          <a:off x="8920738" y="34603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924775"/>
                <a:gridCol w="2924775"/>
                <a:gridCol w="2924775"/>
              </a:tblGrid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ROS / 0.05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23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총자산증가율 / 0.15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PSR 0.05 ↓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ROIC / 0.05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순이익증가율 / 0.61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  EPS / 10%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 ROA / 3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2" name="Google Shape;1632;g12de34c57c0_6_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3" name="Google Shape;1633;g12de34c57c0_6_447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634" name="Google Shape;1634;g12de34c57c0_6_44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635" name="Google Shape;1635;g12de34c57c0_6_44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6" name="Google Shape;1636;g12de34c57c0_6_44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37" name="Google Shape;1637;g12de34c57c0_6_447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8" name="Google Shape;1638;g12de34c57c0_6_4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639" name="Google Shape;1639;g12de34c57c0_6_4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0" name="Google Shape;1640;g12de34c57c0_6_447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641" name="Google Shape;1641;g12de34c57c0_6_44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642" name="Google Shape;1642;g12de34c57c0_6_44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3" name="Google Shape;1643;g12de34c57c0_6_44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44" name="Google Shape;1644;g12de34c57c0_6_447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5" name="Google Shape;1645;g12de34c57c0_6_447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선정과정 특이사항</a:t>
            </a:r>
            <a:endParaRPr/>
          </a:p>
        </p:txBody>
      </p:sp>
      <p:sp>
        <p:nvSpPr>
          <p:cNvPr id="1646" name="Google Shape;1646;g12de34c57c0_6_447"/>
          <p:cNvSpPr txBox="1"/>
          <p:nvPr/>
        </p:nvSpPr>
        <p:spPr>
          <a:xfrm>
            <a:off x="651000" y="192877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재무비율 수정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g12de34c57c0_6_447"/>
          <p:cNvSpPr txBox="1"/>
          <p:nvPr/>
        </p:nvSpPr>
        <p:spPr>
          <a:xfrm>
            <a:off x="2413100" y="2518625"/>
            <a:ext cx="6275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선택 조건 별 통계를 확인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ROA 약 </a:t>
            </a:r>
            <a:r>
              <a:rPr b="1" lang="en-US" sz="3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75%  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수준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 기준 최적화 </a:t>
            </a: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g12de34c57c0_6_447"/>
          <p:cNvSpPr/>
          <p:nvPr/>
        </p:nvSpPr>
        <p:spPr>
          <a:xfrm flipH="1">
            <a:off x="11569650" y="4944600"/>
            <a:ext cx="4279800" cy="960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g12de34c57c0_6_447"/>
          <p:cNvSpPr txBox="1"/>
          <p:nvPr/>
        </p:nvSpPr>
        <p:spPr>
          <a:xfrm>
            <a:off x="1629350" y="4696788"/>
            <a:ext cx="784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기존 설정 ROA 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7%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ROA 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5.4%</a:t>
            </a: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으로 변경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g12de34c57c0_6_447"/>
          <p:cNvSpPr txBox="1"/>
          <p:nvPr/>
        </p:nvSpPr>
        <p:spPr>
          <a:xfrm>
            <a:off x="4402838" y="7359017"/>
            <a:ext cx="5540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KOSPI 시장에 어울리는 재무비율 값 수정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문병로 교수의 메트릭 스튜디오 서적 참고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1" name="Google Shape;1651;g12de34c57c0_6_4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3850" y="6397450"/>
            <a:ext cx="2272400" cy="3139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2" name="Google Shape;1652;g12de34c57c0_6_447"/>
          <p:cNvGraphicFramePr/>
          <p:nvPr/>
        </p:nvGraphicFramePr>
        <p:xfrm>
          <a:off x="10842650" y="18368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750725"/>
                <a:gridCol w="2750725"/>
              </a:tblGrid>
              <a:tr h="57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lt1"/>
                          </a:solidFill>
                        </a:rPr>
                        <a:t>ROA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lt1"/>
                          </a:solidFill>
                        </a:rPr>
                        <a:t>Value</a:t>
                      </a:r>
                      <a:endParaRPr b="1" sz="2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count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10951.000000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6.047846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std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191.869030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-1410.497718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25%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0.443292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2.443295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75%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5.490085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max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17995.147679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1653" name="Google Shape;1653;g12de34c57c0_6_447"/>
          <p:cNvSpPr/>
          <p:nvPr/>
        </p:nvSpPr>
        <p:spPr>
          <a:xfrm>
            <a:off x="4858150" y="4863163"/>
            <a:ext cx="538500" cy="32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497D"/>
              </a:solidFill>
            </a:endParaRPr>
          </a:p>
        </p:txBody>
      </p:sp>
      <p:graphicFrame>
        <p:nvGraphicFramePr>
          <p:cNvPr id="1654" name="Google Shape;1654;g12de34c57c0_6_447"/>
          <p:cNvGraphicFramePr/>
          <p:nvPr/>
        </p:nvGraphicFramePr>
        <p:xfrm>
          <a:off x="10842650" y="67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2770350"/>
                <a:gridCol w="2770350"/>
              </a:tblGrid>
              <a:tr h="68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PBR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PER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</a:tr>
              <a:tr h="79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0.65% → 1% 이하</a:t>
                      </a:r>
                      <a:endParaRPr sz="1700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0 &lt; PER &lt; (18 * 04) → 10% 이하</a:t>
                      </a:r>
                      <a:endParaRPr sz="1700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</a:tr>
              <a:tr h="74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PCR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</a:rPr>
                        <a:t>ROE</a:t>
                      </a:r>
                      <a:endParaRPr b="1"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</a:tr>
              <a:tr h="82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10% → 8% 이하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10% → 7% 이상</a:t>
                      </a:r>
                      <a:endParaRPr sz="1700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g12de34c57c0_6_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g12de34c57c0_6_473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661" name="Google Shape;1661;g12de34c57c0_6_47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662" name="Google Shape;1662;g12de34c57c0_6_4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3" name="Google Shape;1663;g12de34c57c0_6_47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64" name="Google Shape;1664;g12de34c57c0_6_473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5" name="Google Shape;1665;g12de34c57c0_6_473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재무기법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10가지 기법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666" name="Google Shape;1666;g12de34c57c0_6_473"/>
          <p:cNvSpPr/>
          <p:nvPr/>
        </p:nvSpPr>
        <p:spPr>
          <a:xfrm>
            <a:off x="1662228" y="2154882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highlight>
                <a:srgbClr val="FFFF00"/>
              </a:highlight>
            </a:endParaRPr>
          </a:p>
        </p:txBody>
      </p:sp>
      <p:sp>
        <p:nvSpPr>
          <p:cNvPr id="1667" name="Google Shape;1667;g12de34c57c0_6_473"/>
          <p:cNvSpPr/>
          <p:nvPr/>
        </p:nvSpPr>
        <p:spPr>
          <a:xfrm>
            <a:off x="2253169" y="1957813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그레이엄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68" name="Google Shape;1668;g12de34c57c0_6_473"/>
          <p:cNvSpPr/>
          <p:nvPr/>
        </p:nvSpPr>
        <p:spPr>
          <a:xfrm>
            <a:off x="4764527" y="2165331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669" name="Google Shape;1669;g12de34c57c0_6_473"/>
          <p:cNvSpPr/>
          <p:nvPr/>
        </p:nvSpPr>
        <p:spPr>
          <a:xfrm>
            <a:off x="5355468" y="1968262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린치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70" name="Google Shape;1670;g12de34c57c0_6_473"/>
          <p:cNvSpPr/>
          <p:nvPr/>
        </p:nvSpPr>
        <p:spPr>
          <a:xfrm>
            <a:off x="7764084" y="217949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671" name="Google Shape;1671;g12de34c57c0_6_473"/>
          <p:cNvSpPr/>
          <p:nvPr/>
        </p:nvSpPr>
        <p:spPr>
          <a:xfrm>
            <a:off x="8355025" y="198243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버핏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72" name="Google Shape;1672;g12de34c57c0_6_473"/>
          <p:cNvSpPr/>
          <p:nvPr/>
        </p:nvSpPr>
        <p:spPr>
          <a:xfrm>
            <a:off x="10866383" y="2165331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673" name="Google Shape;1673;g12de34c57c0_6_473"/>
          <p:cNvSpPr/>
          <p:nvPr/>
        </p:nvSpPr>
        <p:spPr>
          <a:xfrm>
            <a:off x="11457324" y="1968262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3대 거장</a:t>
            </a:r>
            <a:endParaRPr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74" name="Google Shape;1674;g12de34c57c0_6_473"/>
          <p:cNvSpPr/>
          <p:nvPr/>
        </p:nvSpPr>
        <p:spPr>
          <a:xfrm>
            <a:off x="13968682" y="217949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675" name="Google Shape;1675;g12de34c57c0_6_473"/>
          <p:cNvSpPr/>
          <p:nvPr/>
        </p:nvSpPr>
        <p:spPr>
          <a:xfrm>
            <a:off x="14559623" y="198243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시장가치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76" name="Google Shape;1676;g12de34c57c0_6_473"/>
          <p:cNvSpPr/>
          <p:nvPr/>
        </p:nvSpPr>
        <p:spPr>
          <a:xfrm>
            <a:off x="1657421" y="6359020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677" name="Google Shape;1677;g12de34c57c0_6_473"/>
          <p:cNvSpPr/>
          <p:nvPr/>
        </p:nvSpPr>
        <p:spPr>
          <a:xfrm>
            <a:off x="2248362" y="6161951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레버리지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78" name="Google Shape;1678;g12de34c57c0_6_473"/>
          <p:cNvSpPr/>
          <p:nvPr/>
        </p:nvSpPr>
        <p:spPr>
          <a:xfrm>
            <a:off x="4759720" y="636946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679" name="Google Shape;1679;g12de34c57c0_6_473"/>
          <p:cNvSpPr/>
          <p:nvPr/>
        </p:nvSpPr>
        <p:spPr>
          <a:xfrm>
            <a:off x="5350661" y="617240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수익성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80" name="Google Shape;1680;g12de34c57c0_6_473"/>
          <p:cNvSpPr/>
          <p:nvPr/>
        </p:nvSpPr>
        <p:spPr>
          <a:xfrm>
            <a:off x="7759277" y="6383637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681" name="Google Shape;1681;g12de34c57c0_6_473"/>
          <p:cNvSpPr/>
          <p:nvPr/>
        </p:nvSpPr>
        <p:spPr>
          <a:xfrm>
            <a:off x="8350218" y="6186568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성장성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82" name="Google Shape;1682;g12de34c57c0_6_473"/>
          <p:cNvSpPr/>
          <p:nvPr/>
        </p:nvSpPr>
        <p:spPr>
          <a:xfrm>
            <a:off x="10861576" y="636946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683" name="Google Shape;1683;g12de34c57c0_6_473"/>
          <p:cNvSpPr/>
          <p:nvPr/>
        </p:nvSpPr>
        <p:spPr>
          <a:xfrm>
            <a:off x="11452517" y="617240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활동성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84" name="Google Shape;1684;g12de34c57c0_6_473"/>
          <p:cNvSpPr/>
          <p:nvPr/>
        </p:nvSpPr>
        <p:spPr>
          <a:xfrm>
            <a:off x="13963875" y="6383637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685" name="Google Shape;1685;g12de34c57c0_6_473"/>
          <p:cNvSpPr/>
          <p:nvPr/>
        </p:nvSpPr>
        <p:spPr>
          <a:xfrm>
            <a:off x="14554816" y="6186568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유동성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86" name="Google Shape;1686;g12de34c57c0_6_473"/>
          <p:cNvSpPr txBox="1"/>
          <p:nvPr/>
        </p:nvSpPr>
        <p:spPr>
          <a:xfrm>
            <a:off x="2078125" y="2589275"/>
            <a:ext cx="1737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PER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배당수익률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PBR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/>
              <a:t>    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순이익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87" name="Google Shape;1687;g12de34c57c0_6_473"/>
          <p:cNvSpPr txBox="1"/>
          <p:nvPr/>
        </p:nvSpPr>
        <p:spPr>
          <a:xfrm>
            <a:off x="8038854" y="2463138"/>
            <a:ext cx="2010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재고자산회전율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매출채권회전율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영업이익률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EV/EBITDA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88" name="Google Shape;1688;g12de34c57c0_6_473"/>
          <p:cNvSpPr txBox="1"/>
          <p:nvPr/>
        </p:nvSpPr>
        <p:spPr>
          <a:xfrm>
            <a:off x="5175600" y="2746100"/>
            <a:ext cx="1883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PER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당좌자산증가율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/>
              <a:t>   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매출성장률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영업이익률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89" name="Google Shape;1689;g12de34c57c0_6_473"/>
          <p:cNvSpPr txBox="1"/>
          <p:nvPr/>
        </p:nvSpPr>
        <p:spPr>
          <a:xfrm>
            <a:off x="11108625" y="2363663"/>
            <a:ext cx="20847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PER, PCR, PBR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ROE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재고자산회전율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매출채권회전율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배당수익률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주가 / 순유동자산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부채비율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유동비율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EPS성장률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영업이익률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EV/EBITDA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매출성장률</a:t>
            </a:r>
            <a:endParaRPr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690" name="Google Shape;1690;g12de34c57c0_6_473"/>
          <p:cNvSpPr txBox="1"/>
          <p:nvPr/>
        </p:nvSpPr>
        <p:spPr>
          <a:xfrm>
            <a:off x="14527700" y="2641663"/>
            <a:ext cx="1441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PSR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BPS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PER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PCR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PBR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EBITDA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EV/EBITDA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91" name="Google Shape;1691;g12de34c57c0_6_473"/>
          <p:cNvSpPr txBox="1"/>
          <p:nvPr/>
        </p:nvSpPr>
        <p:spPr>
          <a:xfrm>
            <a:off x="1335975" y="6899925"/>
            <a:ext cx="3212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영업이익이자보상비율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경상이익이자보상비율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법인세차감전순이익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영업활동현금흐름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이자보상비율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비유동장기적합률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부채비율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92" name="Google Shape;1692;g12de34c57c0_6_473"/>
          <p:cNvSpPr txBox="1"/>
          <p:nvPr/>
        </p:nvSpPr>
        <p:spPr>
          <a:xfrm>
            <a:off x="8273100" y="7246450"/>
            <a:ext cx="164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매출성장률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총자산증가율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순이익증가율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EPS성장률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93" name="Google Shape;1693;g12de34c57c0_6_473"/>
          <p:cNvSpPr txBox="1"/>
          <p:nvPr/>
        </p:nvSpPr>
        <p:spPr>
          <a:xfrm>
            <a:off x="5362061" y="7315425"/>
            <a:ext cx="1261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ROA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ROS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ROIC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94" name="Google Shape;1694;g12de34c57c0_6_473"/>
          <p:cNvSpPr txBox="1"/>
          <p:nvPr/>
        </p:nvSpPr>
        <p:spPr>
          <a:xfrm>
            <a:off x="14622478" y="7370875"/>
            <a:ext cx="126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유동비율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당좌비율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유보율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95" name="Google Shape;1695;g12de34c57c0_6_473"/>
          <p:cNvSpPr txBox="1"/>
          <p:nvPr/>
        </p:nvSpPr>
        <p:spPr>
          <a:xfrm>
            <a:off x="11190825" y="7232275"/>
            <a:ext cx="191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재고자산회전율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매출채권회전율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총자산회전율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순유동자산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" name="Google Shape;1700;g12de34c57c0_6_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378" y="3581128"/>
            <a:ext cx="3436462" cy="11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g12de34c57c0_6_513"/>
          <p:cNvSpPr txBox="1"/>
          <p:nvPr/>
        </p:nvSpPr>
        <p:spPr>
          <a:xfrm>
            <a:off x="5571119" y="3829865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2D3136"/>
                </a:solidFill>
              </a:rPr>
              <a:t>투자지표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2" name="Google Shape;1702;g12de34c57c0_6_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097" y="3536890"/>
            <a:ext cx="3436462" cy="11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g12de34c57c0_6_513"/>
          <p:cNvSpPr txBox="1"/>
          <p:nvPr/>
        </p:nvSpPr>
        <p:spPr>
          <a:xfrm>
            <a:off x="1188838" y="3785627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2D3136"/>
                </a:solidFill>
              </a:rPr>
              <a:t>펀더멘탈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4" name="Google Shape;1704;g12de34c57c0_6_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g12de34c57c0_6_513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706" name="Google Shape;1706;g12de34c57c0_6_51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707" name="Google Shape;1707;g12de34c57c0_6_51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8" name="Google Shape;1708;g12de34c57c0_6_51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09" name="Google Shape;1709;g12de34c57c0_6_513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0" name="Google Shape;1710;g12de34c57c0_6_513"/>
          <p:cNvSpPr txBox="1"/>
          <p:nvPr/>
        </p:nvSpPr>
        <p:spPr>
          <a:xfrm>
            <a:off x="6730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주식팀의 투자 전략 한</a:t>
            </a:r>
            <a:r>
              <a:rPr lang="en-US" sz="4000">
                <a:solidFill>
                  <a:schemeClr val="dk1"/>
                </a:solidFill>
              </a:rPr>
              <a:t> 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번에 보기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g12de34c57c0_6_5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g12de34c57c0_6_513"/>
          <p:cNvSpPr txBox="1"/>
          <p:nvPr/>
        </p:nvSpPr>
        <p:spPr>
          <a:xfrm>
            <a:off x="2799973" y="4795883"/>
            <a:ext cx="537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재무제표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47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항목 으로 구성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g12de34c57c0_6_513"/>
          <p:cNvSpPr txBox="1"/>
          <p:nvPr/>
        </p:nvSpPr>
        <p:spPr>
          <a:xfrm>
            <a:off x="3018113" y="1732050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g12de34c57c0_6_513"/>
          <p:cNvSpPr txBox="1"/>
          <p:nvPr/>
        </p:nvSpPr>
        <p:spPr>
          <a:xfrm>
            <a:off x="7350688" y="9185738"/>
            <a:ext cx="51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재무기법</a:t>
            </a: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가지로 구성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5" name="Google Shape;1715;g12de34c57c0_6_5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3325" y="7469975"/>
            <a:ext cx="7539065" cy="1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g12de34c57c0_6_5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11087" y="1544489"/>
            <a:ext cx="6625526" cy="32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g12de34c57c0_6_5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87584" y="6935220"/>
            <a:ext cx="2514600" cy="5347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8" name="Google Shape;1718;g12de34c57c0_6_513"/>
          <p:cNvSpPr txBox="1"/>
          <p:nvPr/>
        </p:nvSpPr>
        <p:spPr>
          <a:xfrm>
            <a:off x="11638738" y="4839505"/>
            <a:ext cx="51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포트폴리오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개 종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 구성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9" name="Google Shape;1719;g12de34c57c0_6_5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5925" y="2161628"/>
            <a:ext cx="3440798" cy="114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g12de34c57c0_6_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9660" y="2157515"/>
            <a:ext cx="3436462" cy="114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g12de34c57c0_6_5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2026504">
            <a:off x="4132761" y="2649316"/>
            <a:ext cx="1573929" cy="15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g12de34c57c0_6_513"/>
          <p:cNvSpPr txBox="1"/>
          <p:nvPr/>
        </p:nvSpPr>
        <p:spPr>
          <a:xfrm>
            <a:off x="1188775" y="2393582"/>
            <a:ext cx="3095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재무</a:t>
            </a:r>
            <a:r>
              <a:rPr lang="en-US" sz="4000">
                <a:solidFill>
                  <a:srgbClr val="2D3136"/>
                </a:solidFill>
              </a:rPr>
              <a:t>지표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g12de34c57c0_6_513"/>
          <p:cNvSpPr txBox="1"/>
          <p:nvPr/>
        </p:nvSpPr>
        <p:spPr>
          <a:xfrm>
            <a:off x="5550400" y="2406252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2D3136"/>
                </a:solidFill>
              </a:rPr>
              <a:t>컨센서스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g12de34c57c0_6_513"/>
          <p:cNvSpPr txBox="1"/>
          <p:nvPr/>
        </p:nvSpPr>
        <p:spPr>
          <a:xfrm>
            <a:off x="2936875" y="3105225"/>
            <a:ext cx="3965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재무</a:t>
            </a:r>
            <a:r>
              <a:rPr b="1" lang="en-US" sz="4400"/>
              <a:t>제표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g12de34c57c0_6_513"/>
          <p:cNvSpPr/>
          <p:nvPr/>
        </p:nvSpPr>
        <p:spPr>
          <a:xfrm rot="5400000">
            <a:off x="6483275" y="5608974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6" name="Google Shape;1726;g12de34c57c0_6_513"/>
          <p:cNvSpPr/>
          <p:nvPr/>
        </p:nvSpPr>
        <p:spPr>
          <a:xfrm rot="-5400000">
            <a:off x="10771325" y="5608974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1" name="Google Shape;1731;g12de34c57c0_6_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2" name="Google Shape;1732;g12de34c57c0_6_543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733" name="Google Shape;1733;g12de34c57c0_6_54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734" name="Google Shape;1734;g12de34c57c0_6_54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5" name="Google Shape;1735;g12de34c57c0_6_54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36" name="Google Shape;1736;g12de34c57c0_6_543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7" name="Google Shape;1737;g12de34c57c0_6_543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포트폴리오 10개 종목 구성</a:t>
            </a: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g12de34c57c0_6_543"/>
          <p:cNvSpPr txBox="1"/>
          <p:nvPr/>
        </p:nvSpPr>
        <p:spPr>
          <a:xfrm>
            <a:off x="673025" y="178443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기법에 맞는 재무비율과 선택조건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9" name="Google Shape;1739;g12de34c57c0_6_5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1675" y="2625050"/>
            <a:ext cx="8276276" cy="41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g12de34c57c0_6_543"/>
          <p:cNvSpPr/>
          <p:nvPr/>
        </p:nvSpPr>
        <p:spPr>
          <a:xfrm>
            <a:off x="7576037" y="4531912"/>
            <a:ext cx="1159350" cy="1223200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1" name="Google Shape;1741;g12de34c57c0_6_543"/>
          <p:cNvSpPr txBox="1"/>
          <p:nvPr/>
        </p:nvSpPr>
        <p:spPr>
          <a:xfrm>
            <a:off x="1991900" y="7746400"/>
            <a:ext cx="61650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해당 기법에 해당하는 재무비율 설정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재무비율에 맞는 선택조건 값 설정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값 설정 후 주식 종목 찾기!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g12de34c57c0_6_543"/>
          <p:cNvSpPr txBox="1"/>
          <p:nvPr/>
        </p:nvSpPr>
        <p:spPr>
          <a:xfrm>
            <a:off x="10069613" y="6799750"/>
            <a:ext cx="81009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기법으로 찾은 10개의 주식종목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1년 단위로 수익률 / 누적수익률 확인 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2022년  누적수익률</a:t>
            </a: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1600% </a:t>
            </a: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최근 코스피시장 하락추세로 인해 </a:t>
            </a:r>
            <a:r>
              <a:rPr b="1"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기록중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43" name="Google Shape;1743;g12de34c57c0_6_543"/>
          <p:cNvGraphicFramePr/>
          <p:nvPr/>
        </p:nvGraphicFramePr>
        <p:xfrm>
          <a:off x="2517438" y="268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{933CA67C-0F51-43BB-AF5B-C0C8E1A1E8D3}</a:tableStyleId>
              </a:tblPr>
              <a:tblGrid>
                <a:gridCol w="4109100"/>
              </a:tblGrid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/>
                        <a:t>시장가치기법</a:t>
                      </a:r>
                      <a:endParaRPr b="1"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EPS&gt;10%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PSR&lt;=4%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PER&lt;10%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            PCR&lt;8%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            PBR&lt;1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EBITDA&lt;6</a:t>
                      </a:r>
                      <a:endParaRPr sz="2700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Google Shape;1748;g12de34c57c0_6_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9" name="Google Shape;1749;g12de34c57c0_6_565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750" name="Google Shape;1750;g12de34c57c0_6_56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751" name="Google Shape;1751;g12de34c57c0_6_56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2" name="Google Shape;1752;g12de34c57c0_6_56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53" name="Google Shape;1753;g12de34c57c0_6_565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4" name="Google Shape;1754;g12de34c57c0_6_565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종목개수를 10개로 선택한 이유. Part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g12de34c57c0_6_565"/>
          <p:cNvSpPr txBox="1"/>
          <p:nvPr/>
        </p:nvSpPr>
        <p:spPr>
          <a:xfrm>
            <a:off x="864200" y="163683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포트폴리오 종목 10개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g12de34c57c0_6_565"/>
          <p:cNvSpPr txBox="1"/>
          <p:nvPr/>
        </p:nvSpPr>
        <p:spPr>
          <a:xfrm>
            <a:off x="1267250" y="2509125"/>
            <a:ext cx="8762400" cy="8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&lt;한 방이냐, 분산이냐&gt;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NH투자증권의 시뮬레이션에 따르면</a:t>
            </a:r>
            <a:r>
              <a:rPr b="1" lang="en-US" sz="2200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종목에서 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종목까지는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변동성이 의미있게 감소했지만 11종목을 넘어서면 종목 수를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늘려도 변동폭이 미미함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&lt;분산투자 황금비율은 10~15종목&gt;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분산 투자가 좋다고 해서 종목 수가 늘어나는 것도 곤란하다.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 수가 많으면 일부 종목은 방치되고 결국 마이너스 상태에서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비자발적 장기 투자로 이어질 수 있다.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&lt;연간 포트폴리오 구성 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1년 단위로 주식을 매수매도하는 포트폴리오 특성과  거시경제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지표로인한 포트폴리오 비율 조정이 들어가기 때문에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많은 종목 수를 하기엔 위험부담이 크다고 판단하여 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변동성이 의미있게 감소했던</a:t>
            </a:r>
            <a:r>
              <a:rPr b="1" lang="en-US" sz="2200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10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종목을 선택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          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7" name="Google Shape;1757;g12de34c57c0_6_5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68906" y="2098550"/>
            <a:ext cx="7996194" cy="69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g12de34c57c0_6_565"/>
          <p:cNvSpPr txBox="1"/>
          <p:nvPr/>
        </p:nvSpPr>
        <p:spPr>
          <a:xfrm>
            <a:off x="12332825" y="9293450"/>
            <a:ext cx="58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참고 뉴스 : </a:t>
            </a:r>
            <a:r>
              <a:rPr lang="en-US" sz="1100" u="sng">
                <a:solidFill>
                  <a:schemeClr val="hlink"/>
                </a:solidFill>
                <a:hlinkClick r:id="rId7"/>
              </a:rPr>
              <a:t>분산투자 종목 수는? 10~15개가 안전합니다 - 조선일보 (chosun.com)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g12de34c57c0_6_5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4" name="Google Shape;1764;g12de34c57c0_6_57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765" name="Google Shape;1765;g12de34c57c0_6_57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766" name="Google Shape;1766;g12de34c57c0_6_57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7" name="Google Shape;1767;g12de34c57c0_6_57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68" name="Google Shape;1768;g12de34c57c0_6_57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9" name="Google Shape;1769;g12de34c57c0_6_579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g12de34c57c0_6_579"/>
          <p:cNvSpPr txBox="1"/>
          <p:nvPr/>
        </p:nvSpPr>
        <p:spPr>
          <a:xfrm>
            <a:off x="662125" y="168367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처음 선택했던 종목 개수는 5개 종목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g12de34c57c0_6_57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종목개수를 10개로 선택한 이유. Part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72" name="Google Shape;1772;g12de34c57c0_6_579"/>
          <p:cNvGraphicFramePr/>
          <p:nvPr/>
        </p:nvGraphicFramePr>
        <p:xfrm>
          <a:off x="8973516" y="24773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{DF1B8DA1-D1B8-49EA-85EB-4A68994D1512}</a:tableStyleId>
              </a:tblPr>
              <a:tblGrid>
                <a:gridCol w="1778600"/>
                <a:gridCol w="1848200"/>
                <a:gridCol w="1616100"/>
                <a:gridCol w="1932475"/>
                <a:gridCol w="1921350"/>
              </a:tblGrid>
              <a:tr h="191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5종목 수익률</a:t>
                      </a:r>
                      <a:endParaRPr sz="2500" u="none" cap="none" strike="no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10종목 </a:t>
                      </a: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수익률</a:t>
                      </a:r>
                      <a:endParaRPr sz="7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/>
                        <a:t>기법</a:t>
                      </a:r>
                      <a:endParaRPr sz="2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5종목</a:t>
                      </a:r>
                      <a:endParaRPr sz="2500" u="none" cap="none" strike="no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누적수</a:t>
                      </a:r>
                      <a:r>
                        <a:rPr lang="en-US" sz="2500">
                          <a:solidFill>
                            <a:srgbClr val="0000FF"/>
                          </a:solidFill>
                        </a:rPr>
                        <a:t>익</a:t>
                      </a: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률</a:t>
                      </a:r>
                      <a:endParaRPr sz="7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29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10종목</a:t>
                      </a:r>
                      <a:r>
                        <a:rPr lang="en-US" sz="25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누적수익률</a:t>
                      </a:r>
                      <a:endParaRPr sz="25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9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0.145961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0.206612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시장가치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26.565928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19.114936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0.077693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0.117382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그레이엄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11.420622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12.032841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-0.133225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0.086103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린치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5.773133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10.698651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-0.149423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-0.098926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버핏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5.721840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13.350649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54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0.036023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0.066395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3대 거장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6.534467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15.360838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-0.366829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-0.194738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레버리지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4.988759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7.234414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-0.416653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0.266475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수익성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3.332697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4.986475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-0.106614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-0.001375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성장성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5.136509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4.660258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-0.081601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-0.001375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활동성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2.511952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4.660258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-0.080558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-0.151022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유동성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5.427861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5.361891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73" name="Google Shape;1773;g12de34c57c0_6_579"/>
          <p:cNvSpPr/>
          <p:nvPr/>
        </p:nvSpPr>
        <p:spPr>
          <a:xfrm flipH="1">
            <a:off x="16148925" y="4887125"/>
            <a:ext cx="1921200" cy="3913200"/>
          </a:xfrm>
          <a:prstGeom prst="rect">
            <a:avLst/>
          </a:prstGeom>
          <a:noFill/>
          <a:ln cap="flat" cmpd="sng" w="57150">
            <a:solidFill>
              <a:srgbClr val="FE3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g12de34c57c0_6_579"/>
          <p:cNvSpPr/>
          <p:nvPr/>
        </p:nvSpPr>
        <p:spPr>
          <a:xfrm flipH="1">
            <a:off x="10799950" y="4413875"/>
            <a:ext cx="1778700" cy="4386300"/>
          </a:xfrm>
          <a:prstGeom prst="rect">
            <a:avLst/>
          </a:prstGeom>
          <a:noFill/>
          <a:ln cap="flat" cmpd="sng" w="57150">
            <a:solidFill>
              <a:srgbClr val="FE3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g12de34c57c0_6_579"/>
          <p:cNvSpPr txBox="1"/>
          <p:nvPr/>
        </p:nvSpPr>
        <p:spPr>
          <a:xfrm>
            <a:off x="951425" y="3429000"/>
            <a:ext cx="76197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&lt;하락추세 2021년 기법별 수익률 비교&gt;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하락추세일경우 5종목일때는 크게 움직이는 종목이 포트폴리오에 큰 영향력을 끼쳐 쏠림현상이 일어남. 이에 비해 10종목일때는 리스크를 분산할 수 있기 때문에 하락추세에서도 손실과 이익이 상쇄함으로써 수익률을 높임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&lt;황금비율은 10개? 15개?&gt;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15종목으로 구성했을 때 높은 재무지표 기준 때문에 15개의 종목이 구성되지 않는 경우가 많았으며 구성을 위해서 선택 기준 낮춰야하는게 불가피함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g12de34c57c0_6_579"/>
          <p:cNvSpPr txBox="1"/>
          <p:nvPr/>
        </p:nvSpPr>
        <p:spPr>
          <a:xfrm>
            <a:off x="8973525" y="2041225"/>
            <a:ext cx="258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2021년기준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g12de34c57c0_6_579"/>
          <p:cNvSpPr/>
          <p:nvPr/>
        </p:nvSpPr>
        <p:spPr>
          <a:xfrm flipH="1">
            <a:off x="8973525" y="8800200"/>
            <a:ext cx="17787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g12de34c57c0_6_579"/>
          <p:cNvSpPr/>
          <p:nvPr/>
        </p:nvSpPr>
        <p:spPr>
          <a:xfrm flipH="1">
            <a:off x="14216425" y="4413875"/>
            <a:ext cx="19212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g12de34c57c0_6_579"/>
          <p:cNvSpPr/>
          <p:nvPr/>
        </p:nvSpPr>
        <p:spPr>
          <a:xfrm flipH="1">
            <a:off x="14216425" y="8800200"/>
            <a:ext cx="19212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d733afbcc_1_570"/>
          <p:cNvSpPr/>
          <p:nvPr/>
        </p:nvSpPr>
        <p:spPr>
          <a:xfrm>
            <a:off x="521285" y="2796507"/>
            <a:ext cx="3530400" cy="271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2d733afbcc_1_570"/>
          <p:cNvSpPr/>
          <p:nvPr/>
        </p:nvSpPr>
        <p:spPr>
          <a:xfrm rot="8408984">
            <a:off x="-1150270" y="-1983200"/>
            <a:ext cx="3644289" cy="3644289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2d733afbcc_1_570"/>
          <p:cNvSpPr txBox="1"/>
          <p:nvPr/>
        </p:nvSpPr>
        <p:spPr>
          <a:xfrm>
            <a:off x="10337784" y="3968255"/>
            <a:ext cx="122505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단기채,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장기채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왜 채권이 유리한지 설명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금리와 같이 엮어서 설명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g12d733afbcc_1_570"/>
          <p:cNvGrpSpPr/>
          <p:nvPr/>
        </p:nvGrpSpPr>
        <p:grpSpPr>
          <a:xfrm>
            <a:off x="8380652" y="9953954"/>
            <a:ext cx="1524471" cy="154500"/>
            <a:chOff x="8092306" y="9836724"/>
            <a:chExt cx="1524471" cy="154500"/>
          </a:xfrm>
        </p:grpSpPr>
        <p:sp>
          <p:nvSpPr>
            <p:cNvPr id="382" name="Google Shape;382;g12d733afbcc_1_570"/>
            <p:cNvSpPr/>
            <p:nvPr/>
          </p:nvSpPr>
          <p:spPr>
            <a:xfrm>
              <a:off x="8647838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12d733afbcc_1_570"/>
            <p:cNvSpPr/>
            <p:nvPr/>
          </p:nvSpPr>
          <p:spPr>
            <a:xfrm>
              <a:off x="8367517" y="9836724"/>
              <a:ext cx="154500" cy="154500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12d733afbcc_1_570"/>
            <p:cNvSpPr/>
            <p:nvPr/>
          </p:nvSpPr>
          <p:spPr>
            <a:xfrm>
              <a:off x="9206428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12d733afbcc_1_570"/>
            <p:cNvSpPr/>
            <p:nvPr/>
          </p:nvSpPr>
          <p:spPr>
            <a:xfrm>
              <a:off x="9462277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12d733afbcc_1_570"/>
            <p:cNvSpPr/>
            <p:nvPr/>
          </p:nvSpPr>
          <p:spPr>
            <a:xfrm>
              <a:off x="8923049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12d733afbcc_1_570"/>
            <p:cNvSpPr/>
            <p:nvPr/>
          </p:nvSpPr>
          <p:spPr>
            <a:xfrm>
              <a:off x="8092306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g12d733afbcc_1_570"/>
          <p:cNvSpPr txBox="1"/>
          <p:nvPr/>
        </p:nvSpPr>
        <p:spPr>
          <a:xfrm>
            <a:off x="673015" y="696172"/>
            <a:ext cx="565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 배경 </a:t>
            </a:r>
            <a:endParaRPr/>
          </a:p>
        </p:txBody>
      </p:sp>
      <p:sp>
        <p:nvSpPr>
          <p:cNvPr id="389" name="Google Shape;389;g12d733afbcc_1_570"/>
          <p:cNvSpPr/>
          <p:nvPr/>
        </p:nvSpPr>
        <p:spPr>
          <a:xfrm rot="5400000">
            <a:off x="16506750" y="614283"/>
            <a:ext cx="623100" cy="710400"/>
          </a:xfrm>
          <a:prstGeom prst="homePlate">
            <a:avLst>
              <a:gd fmla="val 28547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2d733afbcc_1_570"/>
          <p:cNvSpPr txBox="1"/>
          <p:nvPr/>
        </p:nvSpPr>
        <p:spPr>
          <a:xfrm>
            <a:off x="16506396" y="690972"/>
            <a:ext cx="6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b="0" i="0" sz="1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1" name="Google Shape;391;g12d733afbcc_1_570"/>
          <p:cNvSpPr/>
          <p:nvPr/>
        </p:nvSpPr>
        <p:spPr>
          <a:xfrm rot="-3575223">
            <a:off x="5194042" y="4098350"/>
            <a:ext cx="1209533" cy="1209533"/>
          </a:xfrm>
          <a:prstGeom prst="blockArc">
            <a:avLst>
              <a:gd fmla="val 10800000" name="adj1"/>
              <a:gd fmla="val 16567606" name="adj2"/>
              <a:gd fmla="val 12018" name="adj3"/>
            </a:avLst>
          </a:prstGeom>
          <a:solidFill>
            <a:srgbClr val="262626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2d733afbcc_1_570"/>
          <p:cNvSpPr/>
          <p:nvPr/>
        </p:nvSpPr>
        <p:spPr>
          <a:xfrm rot="-3574996">
            <a:off x="5572359" y="3842282"/>
            <a:ext cx="1481970" cy="1501059"/>
          </a:xfrm>
          <a:prstGeom prst="blockArc">
            <a:avLst>
              <a:gd fmla="val 10800000" name="adj1"/>
              <a:gd fmla="val 16455533" name="adj2"/>
              <a:gd fmla="val 8658" name="adj3"/>
            </a:avLst>
          </a:prstGeom>
          <a:solidFill>
            <a:srgbClr val="262626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g12d733afbcc_1_570"/>
          <p:cNvGrpSpPr/>
          <p:nvPr/>
        </p:nvGrpSpPr>
        <p:grpSpPr>
          <a:xfrm>
            <a:off x="5772759" y="2415881"/>
            <a:ext cx="4193400" cy="3360900"/>
            <a:chOff x="4773816" y="2537395"/>
            <a:chExt cx="4193400" cy="3360900"/>
          </a:xfrm>
        </p:grpSpPr>
        <p:sp>
          <p:nvSpPr>
            <p:cNvPr id="394" name="Google Shape;394;g12d733afbcc_1_570"/>
            <p:cNvSpPr/>
            <p:nvPr/>
          </p:nvSpPr>
          <p:spPr>
            <a:xfrm rot="-6439021">
              <a:off x="5679218" y="2393037"/>
              <a:ext cx="2382597" cy="3649616"/>
            </a:xfrm>
            <a:prstGeom prst="trapezoid">
              <a:avLst>
                <a:gd fmla="val 25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12d733afbcc_1_570"/>
            <p:cNvSpPr/>
            <p:nvPr/>
          </p:nvSpPr>
          <p:spPr>
            <a:xfrm rot="-1079157">
              <a:off x="4954329" y="4123939"/>
              <a:ext cx="762670" cy="1145285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g12d733afbcc_1_570"/>
          <p:cNvSpPr/>
          <p:nvPr/>
        </p:nvSpPr>
        <p:spPr>
          <a:xfrm rot="-3575601">
            <a:off x="4877015" y="4366458"/>
            <a:ext cx="873089" cy="873089"/>
          </a:xfrm>
          <a:prstGeom prst="blockArc">
            <a:avLst>
              <a:gd fmla="val 10800000" name="adj1"/>
              <a:gd fmla="val 16567606" name="adj2"/>
              <a:gd fmla="val 12018" name="adj3"/>
            </a:avLst>
          </a:prstGeom>
          <a:solidFill>
            <a:srgbClr val="262626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g12d733afbcc_1_570"/>
          <p:cNvGrpSpPr/>
          <p:nvPr/>
        </p:nvGrpSpPr>
        <p:grpSpPr>
          <a:xfrm>
            <a:off x="1160030" y="7138186"/>
            <a:ext cx="3933622" cy="1044881"/>
            <a:chOff x="789659" y="7213436"/>
            <a:chExt cx="4538096" cy="654482"/>
          </a:xfrm>
        </p:grpSpPr>
        <p:sp>
          <p:nvSpPr>
            <p:cNvPr id="398" name="Google Shape;398;g12d733afbcc_1_570"/>
            <p:cNvSpPr/>
            <p:nvPr/>
          </p:nvSpPr>
          <p:spPr>
            <a:xfrm>
              <a:off x="789659" y="7213436"/>
              <a:ext cx="713400" cy="6510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12d733afbcc_1_570"/>
            <p:cNvSpPr/>
            <p:nvPr/>
          </p:nvSpPr>
          <p:spPr>
            <a:xfrm>
              <a:off x="4614355" y="7216918"/>
              <a:ext cx="713400" cy="6510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12d733afbcc_1_570"/>
            <p:cNvSpPr/>
            <p:nvPr/>
          </p:nvSpPr>
          <p:spPr>
            <a:xfrm>
              <a:off x="1132764" y="7216918"/>
              <a:ext cx="3838200" cy="65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g12d733afbcc_1_570"/>
          <p:cNvSpPr txBox="1"/>
          <p:nvPr/>
        </p:nvSpPr>
        <p:spPr>
          <a:xfrm>
            <a:off x="807490" y="7386554"/>
            <a:ext cx="465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제16대 연방준비제도 의장</a:t>
            </a:r>
            <a:b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rgbClr val="EEB500"/>
                </a:solidFill>
                <a:latin typeface="Arial"/>
                <a:ea typeface="Arial"/>
                <a:cs typeface="Arial"/>
                <a:sym typeface="Arial"/>
              </a:rPr>
              <a:t>Jerome Hayden Powell</a:t>
            </a:r>
            <a:endParaRPr b="1" i="0" sz="2800" u="none" cap="none" strike="noStrike">
              <a:solidFill>
                <a:srgbClr val="EEB5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2d733afbcc_1_570"/>
          <p:cNvSpPr txBox="1"/>
          <p:nvPr/>
        </p:nvSpPr>
        <p:spPr>
          <a:xfrm rot="-1023649">
            <a:off x="6636264" y="3488030"/>
            <a:ext cx="3497093" cy="1015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금리 오르니까,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채권사세요!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g12d733afbcc_1_5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593" y="1183117"/>
            <a:ext cx="4205685" cy="25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2d733afbcc_1_570"/>
          <p:cNvPicPr preferRelativeResize="0"/>
          <p:nvPr/>
        </p:nvPicPr>
        <p:blipFill rotWithShape="1">
          <a:blip r:embed="rId5">
            <a:alphaModFix/>
          </a:blip>
          <a:srcRect b="0" l="22004" r="21891" t="0"/>
          <a:stretch/>
        </p:blipFill>
        <p:spPr>
          <a:xfrm flipH="1">
            <a:off x="1616811" y="3717856"/>
            <a:ext cx="3042300" cy="30504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96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Google Shape;1784;g12de34c57c0_6_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5" name="Google Shape;1785;g12de34c57c0_6_59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786" name="Google Shape;1786;g12de34c57c0_6_59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787" name="Google Shape;1787;g12de34c57c0_6_59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8" name="Google Shape;1788;g12de34c57c0_6_59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89" name="Google Shape;1789;g12de34c57c0_6_59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0" name="Google Shape;1790;g12de34c57c0_6_599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g12de34c57c0_6_59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2" name="Google Shape;1792;g12de34c57c0_6_599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150" y="1595150"/>
            <a:ext cx="17741376" cy="85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g12de34c57c0_6_599"/>
          <p:cNvSpPr/>
          <p:nvPr/>
        </p:nvSpPr>
        <p:spPr>
          <a:xfrm>
            <a:off x="3862550" y="374425"/>
            <a:ext cx="276000" cy="307800"/>
          </a:xfrm>
          <a:prstGeom prst="rect">
            <a:avLst/>
          </a:prstGeom>
          <a:solidFill>
            <a:srgbClr val="FE34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g12de34c57c0_6_599"/>
          <p:cNvSpPr txBox="1"/>
          <p:nvPr/>
        </p:nvSpPr>
        <p:spPr>
          <a:xfrm>
            <a:off x="4296125" y="328225"/>
            <a:ext cx="7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코스피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g12de34c57c0_6_5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796" name="Google Shape;1796;g12de34c57c0_6_599"/>
          <p:cNvSpPr txBox="1"/>
          <p:nvPr/>
        </p:nvSpPr>
        <p:spPr>
          <a:xfrm>
            <a:off x="6301750" y="241675"/>
            <a:ext cx="19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797" name="Google Shape;1797;g12de34c57c0_6_599"/>
          <p:cNvSpPr txBox="1"/>
          <p:nvPr/>
        </p:nvSpPr>
        <p:spPr>
          <a:xfrm>
            <a:off x="5990875" y="328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Google Shape;1802;g12de34c57c0_6_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3" name="Google Shape;1803;g12de34c57c0_6_616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804" name="Google Shape;1804;g12de34c57c0_6_616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805" name="Google Shape;1805;g12de34c57c0_6_6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6" name="Google Shape;1806;g12de34c57c0_6_6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07" name="Google Shape;1807;g12de34c57c0_6_616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8" name="Google Shape;1808;g12de34c57c0_6_616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g12de34c57c0_6_616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0" name="Google Shape;1810;g12de34c57c0_6_616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000" y="1643675"/>
            <a:ext cx="17623725" cy="76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g12de34c57c0_6_6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6" name="Google Shape;1816;g12de34c57c0_6_628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817" name="Google Shape;1817;g12de34c57c0_6_62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818" name="Google Shape;1818;g12de34c57c0_6_6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9" name="Google Shape;1819;g12de34c57c0_6_6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20" name="Google Shape;1820;g12de34c57c0_6_628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1" name="Google Shape;1821;g12de34c57c0_6_628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g12de34c57c0_6_628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3" name="Google Shape;1823;g12de34c57c0_6_628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750" y="1581675"/>
            <a:ext cx="17620488" cy="8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g12de34c57c0_6_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9" name="Google Shape;1829;g12de34c57c0_6_64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830" name="Google Shape;1830;g12de34c57c0_6_64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831" name="Google Shape;1831;g12de34c57c0_6_6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2" name="Google Shape;1832;g12de34c57c0_6_64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33" name="Google Shape;1833;g12de34c57c0_6_64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4" name="Google Shape;1834;g12de34c57c0_6_640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g12de34c57c0_6_640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주식투자 전략을 LSTM에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g12de34c57c0_6_640"/>
          <p:cNvSpPr/>
          <p:nvPr/>
        </p:nvSpPr>
        <p:spPr>
          <a:xfrm>
            <a:off x="2127392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경기 시그널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(거시 경제 지표 활용)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g12de34c57c0_6_640"/>
          <p:cNvSpPr/>
          <p:nvPr/>
        </p:nvSpPr>
        <p:spPr>
          <a:xfrm>
            <a:off x="7381039" y="6462486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주식 외 6개 종목 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g12de34c57c0_6_640"/>
          <p:cNvSpPr/>
          <p:nvPr/>
        </p:nvSpPr>
        <p:spPr>
          <a:xfrm>
            <a:off x="10004233" y="4337697"/>
            <a:ext cx="3657600" cy="1828800"/>
          </a:xfrm>
          <a:prstGeom prst="rect">
            <a:avLst/>
          </a:prstGeom>
          <a:solidFill>
            <a:srgbClr val="BFBFB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투자 전략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9" name="Google Shape;1839;g12de34c57c0_6_640"/>
          <p:cNvCxnSpPr>
            <a:stCxn id="1836" idx="3"/>
            <a:endCxn id="1837" idx="1"/>
          </p:cNvCxnSpPr>
          <p:nvPr/>
        </p:nvCxnSpPr>
        <p:spPr>
          <a:xfrm>
            <a:off x="5784992" y="735330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0" name="Google Shape;1840;g12de34c57c0_6_640"/>
          <p:cNvCxnSpPr/>
          <p:nvPr/>
        </p:nvCxnSpPr>
        <p:spPr>
          <a:xfrm>
            <a:off x="11035010" y="737896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1" name="Google Shape;1841;g12de34c57c0_6_640"/>
          <p:cNvSpPr/>
          <p:nvPr/>
        </p:nvSpPr>
        <p:spPr>
          <a:xfrm>
            <a:off x="12649200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최적 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종목 추천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2" name="Google Shape;1842;g12de34c57c0_6_640"/>
          <p:cNvCxnSpPr/>
          <p:nvPr/>
        </p:nvCxnSpPr>
        <p:spPr>
          <a:xfrm>
            <a:off x="11833033" y="6166497"/>
            <a:ext cx="0" cy="11766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3" name="Google Shape;1843;g12de34c57c0_6_640"/>
          <p:cNvSpPr/>
          <p:nvPr/>
        </p:nvSpPr>
        <p:spPr>
          <a:xfrm>
            <a:off x="2146807" y="2945024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 투자자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성향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4" name="Google Shape;1844;g12de34c57c0_6_640"/>
          <p:cNvCxnSpPr>
            <a:endCxn id="1837" idx="0"/>
          </p:cNvCxnSpPr>
          <p:nvPr/>
        </p:nvCxnSpPr>
        <p:spPr>
          <a:xfrm>
            <a:off x="3975739" y="4773786"/>
            <a:ext cx="5234100" cy="1688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5" name="Google Shape;1845;g12de34c57c0_6_640"/>
          <p:cNvSpPr/>
          <p:nvPr/>
        </p:nvSpPr>
        <p:spPr>
          <a:xfrm>
            <a:off x="6949794" y="4866353"/>
            <a:ext cx="1761900" cy="870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위험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회피 계수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2de34c57c0_6_640"/>
          <p:cNvSpPr/>
          <p:nvPr/>
        </p:nvSpPr>
        <p:spPr>
          <a:xfrm>
            <a:off x="11180517" y="7563965"/>
            <a:ext cx="1305000" cy="6522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비중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" name="Google Shape;1851;g12de34c57c0_6_6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2" name="Google Shape;1852;g12de34c57c0_6_662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853" name="Google Shape;1853;g12de34c57c0_6_66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854" name="Google Shape;1854;g12de34c57c0_6_66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5" name="Google Shape;1855;g12de34c57c0_6_66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56" name="Google Shape;1856;g12de34c57c0_6_662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7" name="Google Shape;1857;g12de34c57c0_6_6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858" name="Google Shape;1858;g12de34c57c0_6_6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9" name="Google Shape;1859;g12de34c57c0_6_662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860" name="Google Shape;1860;g12de34c57c0_6_66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861" name="Google Shape;1861;g12de34c57c0_6_66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2" name="Google Shape;1862;g12de34c57c0_6_66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63" name="Google Shape;1863;g12de34c57c0_6_662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4" name="Google Shape;1864;g12de34c57c0_6_662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선정과정 특이사항</a:t>
            </a:r>
            <a:endParaRPr/>
          </a:p>
        </p:txBody>
      </p:sp>
      <p:sp>
        <p:nvSpPr>
          <p:cNvPr id="1865" name="Google Shape;1865;g12de34c57c0_6_662"/>
          <p:cNvSpPr txBox="1"/>
          <p:nvPr/>
        </p:nvSpPr>
        <p:spPr>
          <a:xfrm>
            <a:off x="1578600" y="194372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3대 거장 재무기법 에서 가져올수 없는 재무 기법항목을 추가했다.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g12de34c57c0_6_662"/>
          <p:cNvSpPr txBox="1"/>
          <p:nvPr/>
        </p:nvSpPr>
        <p:spPr>
          <a:xfrm>
            <a:off x="1732550" y="3052013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한국 FPSB 투자설계 참고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g12de34c57c0_6_662"/>
          <p:cNvSpPr txBox="1"/>
          <p:nvPr/>
        </p:nvSpPr>
        <p:spPr>
          <a:xfrm>
            <a:off x="10137125" y="2383775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수익성 , 성장성, 시장가치, 유동성, 레버리지, 활동성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g12de34c57c0_6_662"/>
          <p:cNvSpPr/>
          <p:nvPr/>
        </p:nvSpPr>
        <p:spPr>
          <a:xfrm>
            <a:off x="3595275" y="4794412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9" name="Google Shape;1869;g12de34c57c0_6_662"/>
          <p:cNvSpPr txBox="1"/>
          <p:nvPr/>
        </p:nvSpPr>
        <p:spPr>
          <a:xfrm>
            <a:off x="8336900" y="4377088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따라서 여기에 있는 기법참고하여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0" name="Google Shape;1870;g12de34c57c0_6_6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4063" y="7757063"/>
            <a:ext cx="12910000" cy="20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g12de34c57c0_6_662"/>
          <p:cNvSpPr txBox="1"/>
          <p:nvPr/>
        </p:nvSpPr>
        <p:spPr>
          <a:xfrm>
            <a:off x="9368000" y="3429000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기본적인 재무비율 특성별로 점수화 할 수 있었다.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g12de34c57c0_6_662"/>
          <p:cNvSpPr/>
          <p:nvPr/>
        </p:nvSpPr>
        <p:spPr>
          <a:xfrm rot="-5400000">
            <a:off x="3662800" y="5986350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3" name="Google Shape;1873;g12de34c57c0_6_662"/>
          <p:cNvSpPr/>
          <p:nvPr/>
        </p:nvSpPr>
        <p:spPr>
          <a:xfrm>
            <a:off x="1099550" y="3574300"/>
            <a:ext cx="5540700" cy="276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다음페이지에서 수정중</a:t>
            </a:r>
            <a:endParaRPr sz="2000"/>
          </a:p>
        </p:txBody>
      </p:sp>
      <p:pic>
        <p:nvPicPr>
          <p:cNvPr id="1874" name="Google Shape;1874;g12de34c57c0_6_6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18850" y="5705475"/>
            <a:ext cx="1755026" cy="203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g12de34c57c0_6_662"/>
          <p:cNvSpPr/>
          <p:nvPr/>
        </p:nvSpPr>
        <p:spPr>
          <a:xfrm>
            <a:off x="8742925" y="-7186"/>
            <a:ext cx="5540700" cy="46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세부적으로 풀어라?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간략하게 설명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잘해봐라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PART 1 과 이어짐(43레이어)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5종목보다 10종목이 하락장에서 강하고  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상승장에서도 강하다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15개로 해보았으나 점수가 충족되지않아 나오지않는 기법들이 많이있음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나오게 할려면 기준을 낮춰야 되는데 그렇게 되면 논문 객관성이 떨어짐</a:t>
            </a:r>
            <a:endParaRPr sz="2000"/>
          </a:p>
        </p:txBody>
      </p:sp>
      <p:pic>
        <p:nvPicPr>
          <p:cNvPr id="1876" name="Google Shape;1876;g12de34c57c0_6_6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60575" y="-252325"/>
            <a:ext cx="5775549" cy="46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1" name="Google Shape;1881;g12de34c57c0_6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2" name="Google Shape;1882;g12de34c57c0_6_69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883" name="Google Shape;1883;g12de34c57c0_6_69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884" name="Google Shape;1884;g12de34c57c0_6_69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5" name="Google Shape;1885;g12de34c57c0_6_69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86" name="Google Shape;1886;g12de34c57c0_6_69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7" name="Google Shape;1887;g12de34c57c0_6_691"/>
          <p:cNvSpPr txBox="1"/>
          <p:nvPr/>
        </p:nvSpPr>
        <p:spPr>
          <a:xfrm>
            <a:off x="653561" y="563800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주식 5종목, 10종목 수익률 비교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g12de34c57c0_6_691"/>
          <p:cNvSpPr txBox="1"/>
          <p:nvPr/>
        </p:nvSpPr>
        <p:spPr>
          <a:xfrm>
            <a:off x="0" y="1405550"/>
            <a:ext cx="17874300" cy="10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시행착오 정리 (발표할때 덧붙이거나 필요에 의해서 자료 추가 필요할듯)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-시가총액가중 vs 동일가중 vs 펀드멘탈비중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포트폴리오 안정성을 위해 주식 종목 비중을 어떻게 설정할 것 인지에 대해 방법론을 고민을 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기존의 방식이었던 동일가중방식외에도 시가총액이나 PER, PBR, EPS과 같은 펀드멘탈에 비중을 두어 리스트업된 종목들에 가중치를 두면 필터링을 두 번을 거쳐 높은 기준을 충족하는 종목들을 뽑아낼 수 있을거라고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하지만 결과는 오히려 가중치가 대형주나 고평가주에 집중되어 소수의 종목에 수익률이 좌지우지되었습니다.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결과적으로 동일가중방식보다 낙폭이 큰걸 확인할수 있었습니다. 동일가중방식이 비중을 균등하게 두어 성장주나 가치주 비중을 확보하여 더 나은 수익률을 낼 수 있다는걸 확인 할 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-분기재무제표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연간 재무제표 기본적 분석을 통해서도 만족할만한 수익률은 보았지만 욕심이 더 생겼습니다.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코스다 데이터를 추가해 바운더리를 넓힐지, 코스피 분기 재무제표 데이터를 추가해 기업의 디테일 정보를 얻을지 고민을 하다가 분기 재무제표 데이터를 보강하는게 코스피 종목에 내재적 가치 판단하는데 큰 도움이 되겠다고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안정적인 수익성 확보하는 주식 선정에 고도화를 꿰했으나 분기 재무제표를 적용해서 백테스팅 했을때 오히려 수익률이 기존 코스피보다 더 낮게 나오는걸 확인할 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-200일 이동평균선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주식 자산을 운용할때 손해구간에서 낙폭을 최소화해여 손해를 줄일 수 있는 최후의 저지선이 필요하다고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그렇게해서 수 많은 논문과 관련 글을 참고해서 간단하지만 최소한의 시그널을 찾을려고 노력했습니다.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“전술적 자산배분의 계량적 접근” 논문을 참고해서 200일 이동평균선을 하회할때 매도 시그널을 만든다면 수익률이 낮아져도 변동성과 최대손실에서 상당한 개선점을 찾을 수 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—————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이를 적용을 하고자 하면서 적용은 못했지만 더욱 더 의미있는 발견을 할 수 있었습니다.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일반적으로 채권은 주식과 정반대의 상관관계가 있기 때문에 200일 이동평균선 하회구간	에 있을때 포트폴리오 채권의 비중이 높아진다는 점입니다.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결과적으로 200일 이동평균선 하회하는 기간에는 포트폴리오 리밸런싱을 통해서 주식 비중을 줄이고 채권의 비중을 늘려 안정적인 수익률을 볼 수 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기술적 문제로 하지못했습니다를 이쁘게 포장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======================================================================================================================================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해결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-5종목에서 10종목    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포트폴리오 주식종목의 개수를 정할때 많은 인사이트를 참고했지만 종목의 갯수가 적으면 변동성이 커지고, 갯수가 많으면 수익성이 적다는 딜레마가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그래서 안정성과 수익성 두 마리의 토끼를 잡을수 있는 중간의 지점이 필요했다고 확인하고자 많은 검증절차가 필요했습니다. 검증 통해 나온 종목의 갯수는 10개였습니다.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변동성이 클때도 종목이 많아 낙폭이 크게 눈에 띄지 않았고 덕분에 안전성을 갖춘 납득할만한 수익성도 가질수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그래프에서 볼수 있듯이 주식을 10개 리스트업했을때 횡보구간에서도 수익률이 더 안정적입니다.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4" name="Google Shape;1894;p44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895" name="Google Shape;1895;p4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896" name="Google Shape;1896;p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7" name="Google Shape;1897;p4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98" name="Google Shape;1898;p44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9" name="Google Shape;1899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" name="Google Shape;19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5" name="Google Shape;1905;p4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906" name="Google Shape;1906;p4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907" name="Google Shape;1907;p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8" name="Google Shape;1908;p4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09" name="Google Shape;1909;p4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10" name="Google Shape;1910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33400" y="3238500"/>
            <a:ext cx="7201694" cy="7201694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45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서비스 소개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Google Shape;191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7" name="Google Shape;1917;p46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918" name="Google Shape;1918;p46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919" name="Google Shape;1919;p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0" name="Google Shape;1920;p4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21" name="Google Shape;1921;p46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2" name="Google Shape;1922;p46"/>
          <p:cNvSpPr txBox="1"/>
          <p:nvPr/>
        </p:nvSpPr>
        <p:spPr>
          <a:xfrm>
            <a:off x="640035" y="658996"/>
            <a:ext cx="9418365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적용 기술 및 웹 아키텍처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여왕이(가) 표시된 사진&#10;&#10;자동 생성된 설명" id="1923" name="Google Shape;1923;p46"/>
          <p:cNvPicPr preferRelativeResize="0"/>
          <p:nvPr/>
        </p:nvPicPr>
        <p:blipFill rotWithShape="1">
          <a:blip r:embed="rId6">
            <a:alphaModFix/>
          </a:blip>
          <a:srcRect b="18149" l="3408" r="2283" t="18997"/>
          <a:stretch/>
        </p:blipFill>
        <p:spPr>
          <a:xfrm>
            <a:off x="640035" y="1638300"/>
            <a:ext cx="12115800" cy="8379691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38100">
              <a:srgbClr val="000000">
                <a:alpha val="27450"/>
              </a:srgbClr>
            </a:outerShdw>
          </a:effec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" name="Google Shape;192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9" name="Google Shape;1929;p47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930" name="Google Shape;1930;p4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931" name="Google Shape;1931;p4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2" name="Google Shape;1932;p4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33" name="Google Shape;1933;p47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4" name="Google Shape;1934;p47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서비스 시연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47"/>
          <p:cNvSpPr txBox="1"/>
          <p:nvPr/>
        </p:nvSpPr>
        <p:spPr>
          <a:xfrm>
            <a:off x="3017541" y="2781300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 스샷 밑 웹 링크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d733afbcc_1_663"/>
          <p:cNvSpPr/>
          <p:nvPr/>
        </p:nvSpPr>
        <p:spPr>
          <a:xfrm>
            <a:off x="2766008" y="2155280"/>
            <a:ext cx="3892500" cy="66108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2d733afbcc_1_663"/>
          <p:cNvSpPr/>
          <p:nvPr/>
        </p:nvSpPr>
        <p:spPr>
          <a:xfrm rot="8408984">
            <a:off x="-1150270" y="-1983200"/>
            <a:ext cx="3644289" cy="3644289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2d733afbcc_1_663"/>
          <p:cNvSpPr txBox="1"/>
          <p:nvPr/>
        </p:nvSpPr>
        <p:spPr>
          <a:xfrm>
            <a:off x="673015" y="696172"/>
            <a:ext cx="533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 이론 - </a:t>
            </a:r>
            <a:r>
              <a:rPr b="0" i="0" lang="en-US" sz="2800" u="none" cap="none" strike="noStrike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코스톨라니</a:t>
            </a:r>
            <a:endParaRPr b="0" i="0" sz="3200" u="none" cap="none" strike="noStrike">
              <a:solidFill>
                <a:srgbClr val="FFC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12" name="Google Shape;412;g12d733afbcc_1_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593" y="1183117"/>
            <a:ext cx="6994774" cy="222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, 벽, 남자, 실내이(가) 표시된 사진&#10;&#10;자동 생성된 설명" id="413" name="Google Shape;413;g12d733afbcc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5428" y="3228142"/>
            <a:ext cx="4363695" cy="4363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g12d733afbcc_1_663"/>
          <p:cNvGrpSpPr/>
          <p:nvPr/>
        </p:nvGrpSpPr>
        <p:grpSpPr>
          <a:xfrm>
            <a:off x="10710947" y="2981077"/>
            <a:ext cx="3760615" cy="4514757"/>
            <a:chOff x="10756564" y="2405378"/>
            <a:chExt cx="4733906" cy="5683229"/>
          </a:xfrm>
        </p:grpSpPr>
        <p:sp>
          <p:nvSpPr>
            <p:cNvPr id="415" name="Google Shape;415;g12d733afbcc_1_663"/>
            <p:cNvSpPr/>
            <p:nvPr/>
          </p:nvSpPr>
          <p:spPr>
            <a:xfrm>
              <a:off x="10779870" y="2405407"/>
              <a:ext cx="4710600" cy="5683200"/>
            </a:xfrm>
            <a:prstGeom prst="pie">
              <a:avLst>
                <a:gd fmla="val 5415877" name="adj1"/>
                <a:gd fmla="val 16200000" name="adj2"/>
              </a:avLst>
            </a:prstGeom>
            <a:solidFill>
              <a:srgbClr val="FBE5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12d733afbcc_1_663"/>
            <p:cNvSpPr/>
            <p:nvPr/>
          </p:nvSpPr>
          <p:spPr>
            <a:xfrm rot="10800000">
              <a:off x="10756564" y="2405378"/>
              <a:ext cx="4710600" cy="5683200"/>
            </a:xfrm>
            <a:prstGeom prst="pie">
              <a:avLst>
                <a:gd fmla="val 5415877" name="adj1"/>
                <a:gd fmla="val 16200000" name="adj2"/>
              </a:avLst>
            </a:prstGeom>
            <a:solidFill>
              <a:srgbClr val="DAE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g12d733afbcc_1_663"/>
          <p:cNvSpPr/>
          <p:nvPr/>
        </p:nvSpPr>
        <p:spPr>
          <a:xfrm>
            <a:off x="12501060" y="2914510"/>
            <a:ext cx="180000" cy="180000"/>
          </a:xfrm>
          <a:prstGeom prst="flowChartConnector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12d733afbcc_1_663"/>
          <p:cNvSpPr/>
          <p:nvPr/>
        </p:nvSpPr>
        <p:spPr>
          <a:xfrm>
            <a:off x="12501060" y="7405691"/>
            <a:ext cx="180000" cy="180000"/>
          </a:xfrm>
          <a:prstGeom prst="flowChartConnector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" name="Google Shape;419;g12d733afbcc_1_663"/>
          <p:cNvCxnSpPr/>
          <p:nvPr/>
        </p:nvCxnSpPr>
        <p:spPr>
          <a:xfrm>
            <a:off x="9331140" y="3899032"/>
            <a:ext cx="6339900" cy="0"/>
          </a:xfrm>
          <a:prstGeom prst="straightConnector1">
            <a:avLst/>
          </a:prstGeom>
          <a:noFill/>
          <a:ln cap="flat" cmpd="sng" w="25400">
            <a:solidFill>
              <a:srgbClr val="7F7F7F">
                <a:alpha val="8471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g12d733afbcc_1_663"/>
          <p:cNvCxnSpPr/>
          <p:nvPr/>
        </p:nvCxnSpPr>
        <p:spPr>
          <a:xfrm>
            <a:off x="9331140" y="6108832"/>
            <a:ext cx="6339900" cy="0"/>
          </a:xfrm>
          <a:prstGeom prst="straightConnector1">
            <a:avLst/>
          </a:prstGeom>
          <a:noFill/>
          <a:ln cap="flat" cmpd="sng" w="25400">
            <a:solidFill>
              <a:srgbClr val="7F7F7F">
                <a:alpha val="8471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g12d733afbcc_1_663"/>
          <p:cNvSpPr/>
          <p:nvPr/>
        </p:nvSpPr>
        <p:spPr>
          <a:xfrm>
            <a:off x="14210758" y="6039588"/>
            <a:ext cx="180000" cy="180000"/>
          </a:xfrm>
          <a:prstGeom prst="flowChartConnector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12d733afbcc_1_663"/>
          <p:cNvSpPr/>
          <p:nvPr/>
        </p:nvSpPr>
        <p:spPr>
          <a:xfrm>
            <a:off x="10810521" y="6032632"/>
            <a:ext cx="180000" cy="180000"/>
          </a:xfrm>
          <a:prstGeom prst="flowChartConnector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12d733afbcc_1_663"/>
          <p:cNvSpPr/>
          <p:nvPr/>
        </p:nvSpPr>
        <p:spPr>
          <a:xfrm>
            <a:off x="11017282" y="3824272"/>
            <a:ext cx="180000" cy="180000"/>
          </a:xfrm>
          <a:prstGeom prst="flowChartConnector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2d733afbcc_1_663"/>
          <p:cNvSpPr/>
          <p:nvPr/>
        </p:nvSpPr>
        <p:spPr>
          <a:xfrm>
            <a:off x="14005091" y="3824937"/>
            <a:ext cx="180000" cy="180000"/>
          </a:xfrm>
          <a:prstGeom prst="flowChartConnector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2d733afbcc_1_663"/>
          <p:cNvSpPr txBox="1"/>
          <p:nvPr/>
        </p:nvSpPr>
        <p:spPr>
          <a:xfrm>
            <a:off x="12029623" y="2472798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E3431"/>
                </a:solidFill>
                <a:latin typeface="Arial"/>
                <a:ea typeface="Arial"/>
                <a:cs typeface="Arial"/>
                <a:sym typeface="Arial"/>
              </a:rPr>
              <a:t>금리정점</a:t>
            </a:r>
            <a:endParaRPr b="0" i="0" sz="2000" u="none" cap="none" strike="noStrike">
              <a:solidFill>
                <a:srgbClr val="FE34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2d733afbcc_1_663"/>
          <p:cNvSpPr txBox="1"/>
          <p:nvPr/>
        </p:nvSpPr>
        <p:spPr>
          <a:xfrm>
            <a:off x="11966849" y="7653107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금리저점</a:t>
            </a:r>
            <a:endParaRPr b="0" i="0" sz="2000" u="none" cap="none" strike="noStrike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g12d733afbcc_1_663"/>
          <p:cNvGrpSpPr/>
          <p:nvPr/>
        </p:nvGrpSpPr>
        <p:grpSpPr>
          <a:xfrm>
            <a:off x="9304631" y="3577188"/>
            <a:ext cx="6703278" cy="2900944"/>
            <a:chOff x="9304631" y="3577188"/>
            <a:chExt cx="6703278" cy="2900944"/>
          </a:xfrm>
        </p:grpSpPr>
        <p:sp>
          <p:nvSpPr>
            <p:cNvPr id="428" name="Google Shape;428;g12d733afbcc_1_663"/>
            <p:cNvSpPr txBox="1"/>
            <p:nvPr/>
          </p:nvSpPr>
          <p:spPr>
            <a:xfrm>
              <a:off x="9304631" y="3577188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예금입금</a:t>
              </a:r>
              <a:endParaRPr/>
            </a:p>
          </p:txBody>
        </p:sp>
        <p:sp>
          <p:nvSpPr>
            <p:cNvPr id="429" name="Google Shape;429;g12d733afbcc_1_663"/>
            <p:cNvSpPr txBox="1"/>
            <p:nvPr/>
          </p:nvSpPr>
          <p:spPr>
            <a:xfrm>
              <a:off x="9304631" y="3914272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주식매도</a:t>
              </a:r>
              <a:endParaRPr/>
            </a:p>
          </p:txBody>
        </p:sp>
        <p:sp>
          <p:nvSpPr>
            <p:cNvPr id="430" name="Google Shape;430;g12d733afbcc_1_663"/>
            <p:cNvSpPr txBox="1"/>
            <p:nvPr/>
          </p:nvSpPr>
          <p:spPr>
            <a:xfrm>
              <a:off x="14674410" y="3577188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예금인출</a:t>
              </a:r>
              <a:endParaRPr/>
            </a:p>
          </p:txBody>
        </p:sp>
        <p:sp>
          <p:nvSpPr>
            <p:cNvPr id="431" name="Google Shape;431;g12d733afbcc_1_663"/>
            <p:cNvSpPr txBox="1"/>
            <p:nvPr/>
          </p:nvSpPr>
          <p:spPr>
            <a:xfrm>
              <a:off x="14674410" y="3914272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채권투자</a:t>
              </a:r>
              <a:endParaRPr/>
            </a:p>
          </p:txBody>
        </p:sp>
        <p:sp>
          <p:nvSpPr>
            <p:cNvPr id="432" name="Google Shape;432;g12d733afbcc_1_663"/>
            <p:cNvSpPr txBox="1"/>
            <p:nvPr/>
          </p:nvSpPr>
          <p:spPr>
            <a:xfrm>
              <a:off x="9304631" y="5771748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주식투자</a:t>
              </a:r>
              <a:endParaRPr/>
            </a:p>
          </p:txBody>
        </p:sp>
        <p:sp>
          <p:nvSpPr>
            <p:cNvPr id="433" name="Google Shape;433;g12d733afbcc_1_663"/>
            <p:cNvSpPr txBox="1"/>
            <p:nvPr/>
          </p:nvSpPr>
          <p:spPr>
            <a:xfrm>
              <a:off x="9304631" y="6108832"/>
              <a:ext cx="132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부동산매도</a:t>
              </a:r>
              <a:endParaRPr/>
            </a:p>
          </p:txBody>
        </p:sp>
        <p:sp>
          <p:nvSpPr>
            <p:cNvPr id="434" name="Google Shape;434;g12d733afbcc_1_663"/>
            <p:cNvSpPr txBox="1"/>
            <p:nvPr/>
          </p:nvSpPr>
          <p:spPr>
            <a:xfrm>
              <a:off x="14674409" y="5770738"/>
              <a:ext cx="133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부동산투자</a:t>
              </a:r>
              <a:endParaRPr/>
            </a:p>
          </p:txBody>
        </p:sp>
        <p:sp>
          <p:nvSpPr>
            <p:cNvPr id="435" name="Google Shape;435;g12d733afbcc_1_663"/>
            <p:cNvSpPr txBox="1"/>
            <p:nvPr/>
          </p:nvSpPr>
          <p:spPr>
            <a:xfrm>
              <a:off x="14674410" y="6107822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채권매도</a:t>
              </a:r>
              <a:endParaRPr/>
            </a:p>
          </p:txBody>
        </p:sp>
      </p:grpSp>
      <p:sp>
        <p:nvSpPr>
          <p:cNvPr id="436" name="Google Shape;436;g12d733afbcc_1_663"/>
          <p:cNvSpPr txBox="1"/>
          <p:nvPr/>
        </p:nvSpPr>
        <p:spPr>
          <a:xfrm>
            <a:off x="8216197" y="4987067"/>
            <a:ext cx="12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경기성숙</a:t>
            </a:r>
            <a:endParaRPr/>
          </a:p>
        </p:txBody>
      </p:sp>
      <p:sp>
        <p:nvSpPr>
          <p:cNvPr id="437" name="Google Shape;437;g12d733afbcc_1_663"/>
          <p:cNvSpPr txBox="1"/>
          <p:nvPr/>
        </p:nvSpPr>
        <p:spPr>
          <a:xfrm>
            <a:off x="15774664" y="4989319"/>
            <a:ext cx="12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경기침체</a:t>
            </a:r>
            <a:endParaRPr/>
          </a:p>
        </p:txBody>
      </p:sp>
      <p:sp>
        <p:nvSpPr>
          <p:cNvPr id="438" name="Google Shape;438;g12d733afbcc_1_663"/>
          <p:cNvSpPr/>
          <p:nvPr/>
        </p:nvSpPr>
        <p:spPr>
          <a:xfrm>
            <a:off x="10729302" y="1647676"/>
            <a:ext cx="3892593" cy="607900"/>
          </a:xfrm>
          <a:prstGeom prst="flowChartProcess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2d733afbcc_1_663"/>
          <p:cNvSpPr txBox="1"/>
          <p:nvPr/>
        </p:nvSpPr>
        <p:spPr>
          <a:xfrm>
            <a:off x="11219220" y="1624359"/>
            <a:ext cx="317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&lt;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Kostolany Egg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</a:t>
            </a:r>
            <a:endParaRPr b="0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0" name="Google Shape;440;g12d733afbcc_1_663"/>
          <p:cNvSpPr/>
          <p:nvPr/>
        </p:nvSpPr>
        <p:spPr>
          <a:xfrm>
            <a:off x="11563167" y="1823796"/>
            <a:ext cx="2283714" cy="164592"/>
          </a:xfrm>
          <a:custGeom>
            <a:rect b="b" l="l" r="r" t="t"/>
            <a:pathLst>
              <a:path extrusionOk="0" h="243840" w="2255520">
                <a:moveTo>
                  <a:pt x="0" y="0"/>
                </a:moveTo>
                <a:cubicBezTo>
                  <a:pt x="5080" y="25400"/>
                  <a:pt x="11577" y="50557"/>
                  <a:pt x="15240" y="76200"/>
                </a:cubicBezTo>
                <a:cubicBezTo>
                  <a:pt x="21746" y="121739"/>
                  <a:pt x="1743" y="177439"/>
                  <a:pt x="30480" y="213360"/>
                </a:cubicBezTo>
                <a:cubicBezTo>
                  <a:pt x="46347" y="233194"/>
                  <a:pt x="58239" y="170361"/>
                  <a:pt x="76200" y="152400"/>
                </a:cubicBezTo>
                <a:cubicBezTo>
                  <a:pt x="94161" y="134439"/>
                  <a:pt x="119199" y="124641"/>
                  <a:pt x="137160" y="106680"/>
                </a:cubicBezTo>
                <a:cubicBezTo>
                  <a:pt x="165215" y="78625"/>
                  <a:pt x="187960" y="45720"/>
                  <a:pt x="213360" y="15240"/>
                </a:cubicBezTo>
                <a:cubicBezTo>
                  <a:pt x="322277" y="178615"/>
                  <a:pt x="152660" y="-69335"/>
                  <a:pt x="289560" y="106680"/>
                </a:cubicBezTo>
                <a:cubicBezTo>
                  <a:pt x="312050" y="135596"/>
                  <a:pt x="350520" y="198120"/>
                  <a:pt x="350520" y="198120"/>
                </a:cubicBezTo>
                <a:cubicBezTo>
                  <a:pt x="375920" y="167640"/>
                  <a:pt x="395402" y="131039"/>
                  <a:pt x="426720" y="106680"/>
                </a:cubicBezTo>
                <a:cubicBezTo>
                  <a:pt x="508643" y="42962"/>
                  <a:pt x="513992" y="148623"/>
                  <a:pt x="548640" y="198120"/>
                </a:cubicBezTo>
                <a:cubicBezTo>
                  <a:pt x="561000" y="215777"/>
                  <a:pt x="579120" y="228600"/>
                  <a:pt x="594360" y="243840"/>
                </a:cubicBezTo>
                <a:cubicBezTo>
                  <a:pt x="595335" y="242134"/>
                  <a:pt x="702510" y="48898"/>
                  <a:pt x="716280" y="45720"/>
                </a:cubicBezTo>
                <a:cubicBezTo>
                  <a:pt x="763239" y="34883"/>
                  <a:pt x="807378" y="77267"/>
                  <a:pt x="853440" y="91440"/>
                </a:cubicBezTo>
                <a:cubicBezTo>
                  <a:pt x="975666" y="129048"/>
                  <a:pt x="849775" y="74368"/>
                  <a:pt x="1005840" y="152400"/>
                </a:cubicBezTo>
                <a:cubicBezTo>
                  <a:pt x="1021080" y="147320"/>
                  <a:pt x="1040201" y="148519"/>
                  <a:pt x="1051560" y="137160"/>
                </a:cubicBezTo>
                <a:cubicBezTo>
                  <a:pt x="1062919" y="125801"/>
                  <a:pt x="1050736" y="91440"/>
                  <a:pt x="1066800" y="91440"/>
                </a:cubicBezTo>
                <a:cubicBezTo>
                  <a:pt x="1095065" y="91440"/>
                  <a:pt x="1101246" y="171606"/>
                  <a:pt x="1112520" y="182880"/>
                </a:cubicBezTo>
                <a:cubicBezTo>
                  <a:pt x="1128584" y="198944"/>
                  <a:pt x="1153160" y="203200"/>
                  <a:pt x="1173480" y="213360"/>
                </a:cubicBezTo>
                <a:cubicBezTo>
                  <a:pt x="1193800" y="193040"/>
                  <a:pt x="1217198" y="175389"/>
                  <a:pt x="1234440" y="152400"/>
                </a:cubicBezTo>
                <a:cubicBezTo>
                  <a:pt x="1248071" y="134225"/>
                  <a:pt x="1248856" y="107504"/>
                  <a:pt x="1264920" y="91440"/>
                </a:cubicBezTo>
                <a:cubicBezTo>
                  <a:pt x="1285865" y="70495"/>
                  <a:pt x="1315720" y="60960"/>
                  <a:pt x="1341120" y="45720"/>
                </a:cubicBezTo>
                <a:cubicBezTo>
                  <a:pt x="1356360" y="55880"/>
                  <a:pt x="1371935" y="65554"/>
                  <a:pt x="1386840" y="76200"/>
                </a:cubicBezTo>
                <a:cubicBezTo>
                  <a:pt x="1407509" y="90963"/>
                  <a:pt x="1426261" y="108458"/>
                  <a:pt x="1447800" y="121920"/>
                </a:cubicBezTo>
                <a:cubicBezTo>
                  <a:pt x="1490845" y="148823"/>
                  <a:pt x="1510035" y="152825"/>
                  <a:pt x="1554480" y="167640"/>
                </a:cubicBezTo>
                <a:cubicBezTo>
                  <a:pt x="1569720" y="152400"/>
                  <a:pt x="1583836" y="135946"/>
                  <a:pt x="1600200" y="121920"/>
                </a:cubicBezTo>
                <a:cubicBezTo>
                  <a:pt x="1619485" y="105390"/>
                  <a:pt x="1643199" y="94161"/>
                  <a:pt x="1661160" y="76200"/>
                </a:cubicBezTo>
                <a:cubicBezTo>
                  <a:pt x="1730094" y="7266"/>
                  <a:pt x="1648353" y="44909"/>
                  <a:pt x="1737360" y="15240"/>
                </a:cubicBezTo>
                <a:cubicBezTo>
                  <a:pt x="1752600" y="45720"/>
                  <a:pt x="1763538" y="78762"/>
                  <a:pt x="1783080" y="106680"/>
                </a:cubicBezTo>
                <a:cubicBezTo>
                  <a:pt x="1815416" y="152875"/>
                  <a:pt x="1846629" y="169366"/>
                  <a:pt x="1889760" y="198120"/>
                </a:cubicBezTo>
                <a:cubicBezTo>
                  <a:pt x="1978767" y="168451"/>
                  <a:pt x="1897026" y="206094"/>
                  <a:pt x="1965960" y="137160"/>
                </a:cubicBezTo>
                <a:cubicBezTo>
                  <a:pt x="1983921" y="119199"/>
                  <a:pt x="2006600" y="106680"/>
                  <a:pt x="2026920" y="91440"/>
                </a:cubicBezTo>
                <a:cubicBezTo>
                  <a:pt x="2101212" y="110013"/>
                  <a:pt x="2084838" y="97541"/>
                  <a:pt x="2148840" y="152400"/>
                </a:cubicBezTo>
                <a:cubicBezTo>
                  <a:pt x="2165204" y="166426"/>
                  <a:pt x="2173224" y="195072"/>
                  <a:pt x="2194560" y="198120"/>
                </a:cubicBezTo>
                <a:cubicBezTo>
                  <a:pt x="2217050" y="201333"/>
                  <a:pt x="2235200" y="177800"/>
                  <a:pt x="2255520" y="167640"/>
                </a:cubicBezTo>
              </a:path>
            </a:pathLst>
          </a:custGeom>
          <a:noFill/>
          <a:ln cap="flat" cmpd="sng" w="79375">
            <a:solidFill>
              <a:srgbClr val="FFC000">
                <a:alpha val="34900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ctr" dir="5400000" dist="50800" sy="1000">
              <a:srgbClr val="00000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Google Shape;441;g12d733afbcc_1_663"/>
          <p:cNvCxnSpPr/>
          <p:nvPr/>
        </p:nvCxnSpPr>
        <p:spPr>
          <a:xfrm>
            <a:off x="9448883" y="5148712"/>
            <a:ext cx="6339900" cy="0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42" name="Google Shape;442;g12d733afbcc_1_663"/>
          <p:cNvGrpSpPr/>
          <p:nvPr/>
        </p:nvGrpSpPr>
        <p:grpSpPr>
          <a:xfrm>
            <a:off x="10706708" y="3075963"/>
            <a:ext cx="3733476" cy="4215801"/>
            <a:chOff x="10706708" y="3009400"/>
            <a:chExt cx="3733476" cy="4215801"/>
          </a:xfrm>
        </p:grpSpPr>
        <p:sp>
          <p:nvSpPr>
            <p:cNvPr id="443" name="Google Shape;443;g12d733afbcc_1_663"/>
            <p:cNvSpPr/>
            <p:nvPr/>
          </p:nvSpPr>
          <p:spPr>
            <a:xfrm rot="-3906824">
              <a:off x="10755992" y="3657098"/>
              <a:ext cx="2527931" cy="1722605"/>
            </a:xfrm>
            <a:custGeom>
              <a:rect b="b" l="l" r="r" t="t"/>
              <a:pathLst>
                <a:path extrusionOk="0" h="120000" w="120000">
                  <a:moveTo>
                    <a:pt x="42573" y="11198"/>
                  </a:moveTo>
                  <a:cubicBezTo>
                    <a:pt x="69269" y="2590"/>
                    <a:pt x="98453" y="14853"/>
                    <a:pt x="109716" y="39410"/>
                  </a:cubicBezTo>
                  <a:lnTo>
                    <a:pt x="115061" y="38743"/>
                  </a:lnTo>
                  <a:lnTo>
                    <a:pt x="110876" y="53644"/>
                  </a:lnTo>
                  <a:lnTo>
                    <a:pt x="97807" y="40898"/>
                  </a:lnTo>
                  <a:lnTo>
                    <a:pt x="103049" y="40243"/>
                  </a:lnTo>
                  <a:cubicBezTo>
                    <a:pt x="92217" y="21606"/>
                    <a:pt x="67846" y="12619"/>
                    <a:pt x="45346" y="18963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12d733afbcc_1_663"/>
            <p:cNvSpPr/>
            <p:nvPr/>
          </p:nvSpPr>
          <p:spPr>
            <a:xfrm rot="6735130">
              <a:off x="11900301" y="4867887"/>
              <a:ext cx="2527967" cy="1722729"/>
            </a:xfrm>
            <a:custGeom>
              <a:rect b="b" l="l" r="r" t="t"/>
              <a:pathLst>
                <a:path extrusionOk="0" h="120000" w="120000">
                  <a:moveTo>
                    <a:pt x="42572" y="11198"/>
                  </a:moveTo>
                  <a:lnTo>
                    <a:pt x="42572" y="11198"/>
                  </a:lnTo>
                  <a:cubicBezTo>
                    <a:pt x="69268" y="2589"/>
                    <a:pt x="98453" y="14853"/>
                    <a:pt x="109716" y="39412"/>
                  </a:cubicBezTo>
                  <a:lnTo>
                    <a:pt x="115061" y="38744"/>
                  </a:lnTo>
                  <a:lnTo>
                    <a:pt x="110876" y="53644"/>
                  </a:lnTo>
                  <a:lnTo>
                    <a:pt x="97807" y="40899"/>
                  </a:lnTo>
                  <a:lnTo>
                    <a:pt x="103050" y="40244"/>
                  </a:lnTo>
                  <a:lnTo>
                    <a:pt x="103050" y="40244"/>
                  </a:lnTo>
                  <a:cubicBezTo>
                    <a:pt x="92217" y="21607"/>
                    <a:pt x="67846" y="12618"/>
                    <a:pt x="45345" y="18963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g12d733afbcc_1_663"/>
          <p:cNvSpPr/>
          <p:nvPr/>
        </p:nvSpPr>
        <p:spPr>
          <a:xfrm>
            <a:off x="7696369" y="1749402"/>
            <a:ext cx="9723000" cy="7430700"/>
          </a:xfrm>
          <a:prstGeom prst="frame">
            <a:avLst>
              <a:gd fmla="val 499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12d733afbcc_1_663"/>
          <p:cNvSpPr/>
          <p:nvPr/>
        </p:nvSpPr>
        <p:spPr>
          <a:xfrm>
            <a:off x="8092439" y="8154942"/>
            <a:ext cx="8926765" cy="667382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12d733afbcc_1_663"/>
          <p:cNvSpPr txBox="1"/>
          <p:nvPr/>
        </p:nvSpPr>
        <p:spPr>
          <a:xfrm>
            <a:off x="9785301" y="8311417"/>
            <a:ext cx="559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경기 국면에 따른 투자자산 비중 변화</a:t>
            </a:r>
            <a:endParaRPr b="0" i="0" sz="1400" u="none" cap="none" strike="noStrike">
              <a:solidFill>
                <a:srgbClr val="FFC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g12d733afbcc_1_663"/>
          <p:cNvGrpSpPr/>
          <p:nvPr/>
        </p:nvGrpSpPr>
        <p:grpSpPr>
          <a:xfrm>
            <a:off x="8354781" y="9944993"/>
            <a:ext cx="1578499" cy="154500"/>
            <a:chOff x="8061724" y="9836724"/>
            <a:chExt cx="1578499" cy="154500"/>
          </a:xfrm>
        </p:grpSpPr>
        <p:sp>
          <p:nvSpPr>
            <p:cNvPr id="449" name="Google Shape;449;g12d733afbcc_1_663"/>
            <p:cNvSpPr/>
            <p:nvPr/>
          </p:nvSpPr>
          <p:spPr>
            <a:xfrm>
              <a:off x="8647838" y="9836724"/>
              <a:ext cx="154500" cy="154500"/>
            </a:xfrm>
            <a:prstGeom prst="flowChartConnector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12d733afbcc_1_663"/>
            <p:cNvSpPr/>
            <p:nvPr/>
          </p:nvSpPr>
          <p:spPr>
            <a:xfrm>
              <a:off x="8927133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2d733afbcc_1_663"/>
            <p:cNvSpPr/>
            <p:nvPr/>
          </p:nvSpPr>
          <p:spPr>
            <a:xfrm>
              <a:off x="9206428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12d733afbcc_1_663"/>
            <p:cNvSpPr/>
            <p:nvPr/>
          </p:nvSpPr>
          <p:spPr>
            <a:xfrm>
              <a:off x="9485723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12d733afbcc_1_663"/>
            <p:cNvSpPr/>
            <p:nvPr/>
          </p:nvSpPr>
          <p:spPr>
            <a:xfrm>
              <a:off x="8336157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12d733afbcc_1_663"/>
            <p:cNvSpPr/>
            <p:nvPr/>
          </p:nvSpPr>
          <p:spPr>
            <a:xfrm>
              <a:off x="8061724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0" name="Google Shape;194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1" name="Google Shape;1941;p48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942" name="Google Shape;1942;p4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943" name="Google Shape;1943;p4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4" name="Google Shape;1944;p4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45" name="Google Shape;1945;p48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6" name="Google Shape;1946;p48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48"/>
          <p:cNvSpPr txBox="1"/>
          <p:nvPr/>
        </p:nvSpPr>
        <p:spPr>
          <a:xfrm>
            <a:off x="3017541" y="2781300"/>
            <a:ext cx="122506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활용 기술 및 단계 다시 설명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2" name="Google Shape;195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3" name="Google Shape;1953;p49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954" name="Google Shape;1954;p4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955" name="Google Shape;1955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6" name="Google Shape;1956;p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57" name="Google Shape;1957;p49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8" name="Google Shape;1958;p49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개선사항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49"/>
          <p:cNvSpPr txBox="1"/>
          <p:nvPr/>
        </p:nvSpPr>
        <p:spPr>
          <a:xfrm>
            <a:off x="3017541" y="2781300"/>
            <a:ext cx="122506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미비점 및 개선사항 적기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2ccd435c2c_0_9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6" name="Google Shape;1966;g12ccd435c2c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675" y="1408887"/>
            <a:ext cx="8129908" cy="15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" name="Google Shape;197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2" name="Google Shape;1972;p5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973" name="Google Shape;1973;p5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974" name="Google Shape;1974;p5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5" name="Google Shape;1975;p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76" name="Google Shape;1976;p5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7" name="Google Shape;1977;p50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레퍼런스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50"/>
          <p:cNvSpPr txBox="1"/>
          <p:nvPr/>
        </p:nvSpPr>
        <p:spPr>
          <a:xfrm>
            <a:off x="3017541" y="2781300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 논문 링크 달기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3" name="Google Shape;198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8908742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5" name="Google Shape;1985;p51"/>
          <p:cNvGrpSpPr/>
          <p:nvPr/>
        </p:nvGrpSpPr>
        <p:grpSpPr>
          <a:xfrm>
            <a:off x="6060328" y="2001914"/>
            <a:ext cx="5943806" cy="4019331"/>
            <a:chOff x="6170953" y="2001914"/>
            <a:chExt cx="5943806" cy="4019331"/>
          </a:xfrm>
        </p:grpSpPr>
        <p:pic>
          <p:nvPicPr>
            <p:cNvPr id="1986" name="Google Shape;1986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70953" y="2001914"/>
              <a:ext cx="5943806" cy="3984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72793" y="5975057"/>
              <a:ext cx="5540129" cy="46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8" name="Google Shape;1988;p51"/>
          <p:cNvSpPr txBox="1"/>
          <p:nvPr/>
        </p:nvSpPr>
        <p:spPr>
          <a:xfrm>
            <a:off x="-480292" y="6021244"/>
            <a:ext cx="187683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Arial"/>
              <a:buNone/>
            </a:pPr>
            <a:r>
              <a:rPr b="0" i="0" lang="en-US" sz="1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2022-05-17T11:10:55Z</dcterms:created>
  <dc:creator>officegen</dc:creator>
</cp:coreProperties>
</file>